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  <p:embeddedFont>
      <p:font typeface="M PLUS 1p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5.xml"/><Relationship Id="rId55" Type="http://schemas.openxmlformats.org/officeDocument/2006/relationships/font" Target="fonts/MPLUS1p-bold.fntdata"/><Relationship Id="rId10" Type="http://schemas.openxmlformats.org/officeDocument/2006/relationships/slide" Target="slides/slide4.xml"/><Relationship Id="rId54" Type="http://schemas.openxmlformats.org/officeDocument/2006/relationships/font" Target="fonts/MPLUS1p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4b3e96545_0_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4b3e9654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42451f01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42451f01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42451f01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42451f01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42451f01f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42451f01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42451f01f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42451f01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42451f01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42451f01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3e4eede4f_0_1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3e4eede4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42451f01f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42451f01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42451f01f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42451f01f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42451f01f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42451f01f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4b3e96545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4b3e9654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b94a0e7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1b94a0e7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42451f01f_0_4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42451f01f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42451f01f_0_4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42451f01f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42451f01f_0_4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42451f01f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542451f01f_0_4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542451f01f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542451f01f_0_4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542451f01f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42451f01f_0_4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542451f01f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542451f01f_0_5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542451f01f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42451f01f_0_5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42451f01f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4b3e96545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4b3e9654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542451f01f_0_5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542451f01f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42451f01f_0_5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542451f01f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542451f01f_0_5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542451f01f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542451f01f_0_5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542451f01f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42451f01f_0_6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42451f01f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SYNCHRONIZE TIMING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542451f01f_0_6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542451f01f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42451f01f_0_6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42451f01f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542451f01f_0_6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542451f01f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42451f01f_0_6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42451f01f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542451f01f_0_6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542451f01f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4b3e96545_0_1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4b3e9654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542451f01f_0_6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542451f01f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42451f01f_0_6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42451f01f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542451f01f_0_6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542451f01f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542451f01f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542451f01f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4b3e96545_0_1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4b3e9654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4b3e96545_0_1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4b3e9654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4b3e96545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4b3e9654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48cd66f69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48cd66f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42451f01f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42451f0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600"/>
            </a:lvl1pPr>
            <a:lvl2pPr lvl="1">
              <a:buNone/>
              <a:defRPr sz="1600"/>
            </a:lvl2pPr>
            <a:lvl3pPr lvl="2">
              <a:buNone/>
              <a:defRPr sz="1600"/>
            </a:lvl3pPr>
            <a:lvl4pPr lvl="3">
              <a:buNone/>
              <a:defRPr sz="1600"/>
            </a:lvl4pPr>
            <a:lvl5pPr lvl="4">
              <a:buNone/>
              <a:defRPr sz="1600"/>
            </a:lvl5pPr>
            <a:lvl6pPr lvl="5">
              <a:buNone/>
              <a:defRPr sz="1600"/>
            </a:lvl6pPr>
            <a:lvl7pPr lvl="6">
              <a:buNone/>
              <a:defRPr sz="1600"/>
            </a:lvl7pPr>
            <a:lvl8pPr lvl="7">
              <a:buNone/>
              <a:defRPr sz="1600"/>
            </a:lvl8pPr>
            <a:lvl9pPr lvl="8">
              <a:buNone/>
              <a:defRPr sz="16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600">
                <a:solidFill>
                  <a:schemeClr val="lt1"/>
                </a:solidFill>
              </a:defRPr>
            </a:lvl1pPr>
            <a:lvl2pPr lvl="1">
              <a:buNone/>
              <a:defRPr sz="1600">
                <a:solidFill>
                  <a:schemeClr val="lt1"/>
                </a:solidFill>
              </a:defRPr>
            </a:lvl2pPr>
            <a:lvl3pPr lvl="2">
              <a:buNone/>
              <a:defRPr sz="1600">
                <a:solidFill>
                  <a:schemeClr val="lt1"/>
                </a:solidFill>
              </a:defRPr>
            </a:lvl3pPr>
            <a:lvl4pPr lvl="3">
              <a:buNone/>
              <a:defRPr sz="1600">
                <a:solidFill>
                  <a:schemeClr val="lt1"/>
                </a:solidFill>
              </a:defRPr>
            </a:lvl4pPr>
            <a:lvl5pPr lvl="4">
              <a:buNone/>
              <a:defRPr sz="1600">
                <a:solidFill>
                  <a:schemeClr val="lt1"/>
                </a:solidFill>
              </a:defRPr>
            </a:lvl5pPr>
            <a:lvl6pPr lvl="5">
              <a:buNone/>
              <a:defRPr sz="1600">
                <a:solidFill>
                  <a:schemeClr val="lt1"/>
                </a:solidFill>
              </a:defRPr>
            </a:lvl6pPr>
            <a:lvl7pPr lvl="6">
              <a:buNone/>
              <a:defRPr sz="1600">
                <a:solidFill>
                  <a:schemeClr val="lt1"/>
                </a:solidFill>
              </a:defRPr>
            </a:lvl7pPr>
            <a:lvl8pPr lvl="7">
              <a:buNone/>
              <a:defRPr sz="1600">
                <a:solidFill>
                  <a:schemeClr val="lt1"/>
                </a:solidFill>
              </a:defRPr>
            </a:lvl8pPr>
            <a:lvl9pPr lvl="8">
              <a:buNone/>
              <a:defRPr sz="16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504950"/>
            <a:ext cx="9144000" cy="289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600"/>
            </a:lvl1pPr>
            <a:lvl2pPr lvl="1">
              <a:buNone/>
              <a:defRPr sz="1600"/>
            </a:lvl2pPr>
            <a:lvl3pPr lvl="2">
              <a:buNone/>
              <a:defRPr sz="1600"/>
            </a:lvl3pPr>
            <a:lvl4pPr lvl="3">
              <a:buNone/>
              <a:defRPr sz="1600"/>
            </a:lvl4pPr>
            <a:lvl5pPr lvl="4">
              <a:buNone/>
              <a:defRPr sz="1600"/>
            </a:lvl5pPr>
            <a:lvl6pPr lvl="5">
              <a:buNone/>
              <a:defRPr sz="1600"/>
            </a:lvl6pPr>
            <a:lvl7pPr lvl="6">
              <a:buNone/>
              <a:defRPr sz="1600"/>
            </a:lvl7pPr>
            <a:lvl8pPr lvl="7">
              <a:buNone/>
              <a:defRPr sz="1600"/>
            </a:lvl8pPr>
            <a:lvl9pPr lvl="8">
              <a:buNone/>
              <a:defRPr sz="16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600"/>
            </a:lvl1pPr>
            <a:lvl2pPr lvl="1">
              <a:buNone/>
              <a:defRPr sz="1600"/>
            </a:lvl2pPr>
            <a:lvl3pPr lvl="2">
              <a:buNone/>
              <a:defRPr sz="1600"/>
            </a:lvl3pPr>
            <a:lvl4pPr lvl="3">
              <a:buNone/>
              <a:defRPr sz="1600"/>
            </a:lvl4pPr>
            <a:lvl5pPr lvl="4">
              <a:buNone/>
              <a:defRPr sz="1600"/>
            </a:lvl5pPr>
            <a:lvl6pPr lvl="5">
              <a:buNone/>
              <a:defRPr sz="1600"/>
            </a:lvl6pPr>
            <a:lvl7pPr lvl="6">
              <a:buNone/>
              <a:defRPr sz="1600"/>
            </a:lvl7pPr>
            <a:lvl8pPr lvl="7">
              <a:buNone/>
              <a:defRPr sz="1600"/>
            </a:lvl8pPr>
            <a:lvl9pPr lvl="8">
              <a:buNone/>
              <a:defRPr sz="16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18.png"/><Relationship Id="rId5" Type="http://schemas.openxmlformats.org/officeDocument/2006/relationships/image" Target="../media/image42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mailto:nick.overacker@okstate.edu" TargetMode="External"/><Relationship Id="rId4" Type="http://schemas.openxmlformats.org/officeDocument/2006/relationships/hyperlink" Target="mailto:m3235380013@std.kitami-it.ac.jp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hyperlink" Target="https://github.com/NickOveracker/StickDiagrammer/" TargetMode="External"/><Relationship Id="rId5" Type="http://schemas.openxmlformats.org/officeDocument/2006/relationships/hyperlink" Target="https://stixu.io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48.jpg"/><Relationship Id="rId5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43.png"/><Relationship Id="rId6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Relationship Id="rId5" Type="http://schemas.openxmlformats.org/officeDocument/2006/relationships/image" Target="../media/image4.png"/><Relationship Id="rId6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hyperlink" Target="https://stixu.io/test" TargetMode="External"/><Relationship Id="rId5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hyperlink" Target="mailto:nick.overacker@okstate.edu" TargetMode="External"/><Relationship Id="rId4" Type="http://schemas.openxmlformats.org/officeDocument/2006/relationships/hyperlink" Target="mailto:m3235380013@std.kitami-it.ac.jp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ixu.io/?demo=1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ctrTitle"/>
          </p:nvPr>
        </p:nvSpPr>
        <p:spPr>
          <a:xfrm>
            <a:off x="-25" y="1448375"/>
            <a:ext cx="9144000" cy="1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AFAFA"/>
                </a:solidFill>
              </a:rPr>
              <a:t>Fast and Easy Open-Source</a:t>
            </a:r>
            <a:endParaRPr b="1" sz="3700">
              <a:solidFill>
                <a:srgbClr val="FAFAF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AFAFA"/>
                </a:solidFill>
              </a:rPr>
              <a:t>Stick Diagram Validation with Stixu</a:t>
            </a:r>
            <a:endParaRPr b="1" sz="3700">
              <a:solidFill>
                <a:srgbClr val="FAFAFA"/>
              </a:solidFill>
            </a:endParaRPr>
          </a:p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390525" y="3646850"/>
            <a:ext cx="8222100" cy="14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AFAFA"/>
                </a:solidFill>
              </a:rPr>
              <a:t>IEEE ASYNC 2025 (Portland, Oregon, US)</a:t>
            </a:r>
            <a:endParaRPr b="1" sz="16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FAFAFA"/>
                </a:solidFill>
              </a:rPr>
              <a:t>Nicholas Overacker</a:t>
            </a:r>
            <a:r>
              <a:rPr baseline="30000" i="1" lang="en" sz="1300">
                <a:solidFill>
                  <a:srgbClr val="FAFAFA"/>
                </a:solidFill>
              </a:rPr>
              <a:t> a</a:t>
            </a:r>
            <a:r>
              <a:rPr baseline="30000" i="1" lang="en" sz="1300">
                <a:solidFill>
                  <a:srgbClr val="FAFAFA"/>
                </a:solidFill>
              </a:rPr>
              <a:t>,</a:t>
            </a:r>
            <a:r>
              <a:rPr baseline="30000" i="1" lang="en" sz="1300">
                <a:solidFill>
                  <a:srgbClr val="FAFAFA"/>
                </a:solidFill>
              </a:rPr>
              <a:t> </a:t>
            </a:r>
            <a:r>
              <a:rPr baseline="30000" i="1" lang="en" sz="1300">
                <a:solidFill>
                  <a:srgbClr val="FAFAFA"/>
                </a:solidFill>
              </a:rPr>
              <a:t>b</a:t>
            </a:r>
            <a:r>
              <a:rPr i="1" lang="en" sz="1300">
                <a:solidFill>
                  <a:srgbClr val="FAFAFA"/>
                </a:solidFill>
              </a:rPr>
              <a:t>, Dr. James Stine</a:t>
            </a:r>
            <a:r>
              <a:rPr baseline="30000" i="1" lang="en" sz="1300">
                <a:solidFill>
                  <a:srgbClr val="FAFAFA"/>
                </a:solidFill>
              </a:rPr>
              <a:t> a</a:t>
            </a:r>
            <a:r>
              <a:rPr i="1" lang="en" sz="1300">
                <a:solidFill>
                  <a:srgbClr val="FAFAFA"/>
                </a:solidFill>
              </a:rPr>
              <a:t>, Dr. Michal Ptaszynski</a:t>
            </a:r>
            <a:r>
              <a:rPr baseline="30000" i="1" lang="en" sz="1300">
                <a:solidFill>
                  <a:srgbClr val="FAFAFA"/>
                </a:solidFill>
              </a:rPr>
              <a:t> b</a:t>
            </a:r>
            <a:r>
              <a:rPr i="1" lang="en" sz="1300">
                <a:solidFill>
                  <a:srgbClr val="FAFAFA"/>
                </a:solidFill>
              </a:rPr>
              <a:t>, Dr. Shingo Yoshizawa</a:t>
            </a:r>
            <a:r>
              <a:rPr baseline="30000" i="1" lang="en" sz="1300">
                <a:solidFill>
                  <a:srgbClr val="FAFAFA"/>
                </a:solidFill>
              </a:rPr>
              <a:t> b</a:t>
            </a:r>
            <a:r>
              <a:rPr i="1" lang="en" sz="1300">
                <a:solidFill>
                  <a:srgbClr val="FAFAFA"/>
                </a:solidFill>
              </a:rPr>
              <a:t>, Miho Kobayashi</a:t>
            </a:r>
            <a:r>
              <a:rPr baseline="30000" i="1" lang="en" sz="1300">
                <a:solidFill>
                  <a:srgbClr val="FAFAFA"/>
                </a:solidFill>
              </a:rPr>
              <a:t> c</a:t>
            </a:r>
            <a:endParaRPr baseline="30000" i="1" sz="13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aseline="30000" lang="en" sz="1000">
                <a:solidFill>
                  <a:srgbClr val="FAFAFA"/>
                </a:solidFill>
              </a:rPr>
            </a:br>
            <a:endParaRPr baseline="30000" sz="10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rgbClr val="FAFAFA"/>
                </a:solidFill>
              </a:rPr>
              <a:t>a</a:t>
            </a:r>
            <a:r>
              <a:rPr lang="en" sz="1000">
                <a:solidFill>
                  <a:srgbClr val="FAFAFA"/>
                </a:solidFill>
              </a:rPr>
              <a:t> Oklahoma State University</a:t>
            </a:r>
            <a:endParaRPr sz="10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rgbClr val="FAFAFA"/>
                </a:solidFill>
              </a:rPr>
              <a:t>b</a:t>
            </a:r>
            <a:r>
              <a:rPr lang="en" sz="1000">
                <a:solidFill>
                  <a:srgbClr val="FAFAFA"/>
                </a:solidFill>
              </a:rPr>
              <a:t> Kitami Institute of Technology</a:t>
            </a:r>
            <a:endParaRPr sz="10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rgbClr val="FAFAFA"/>
                </a:solidFill>
              </a:rPr>
              <a:t>c</a:t>
            </a:r>
            <a:r>
              <a:rPr lang="en" sz="1000">
                <a:solidFill>
                  <a:srgbClr val="FAFAFA"/>
                </a:solidFill>
              </a:rPr>
              <a:t> Independent UI designer</a:t>
            </a:r>
            <a:endParaRPr sz="1000">
              <a:solidFill>
                <a:srgbClr val="FAFAFA"/>
              </a:solidFill>
            </a:endParaRPr>
          </a:p>
        </p:txBody>
      </p:sp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5"/>
          <p:cNvSpPr/>
          <p:nvPr/>
        </p:nvSpPr>
        <p:spPr>
          <a:xfrm rot="10800000">
            <a:off x="75" y="-56250"/>
            <a:ext cx="9144000" cy="8784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ファイル:Kitami-logo.svg - Wikipedia"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"/>
            <a:ext cx="3693435" cy="7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0395" y="-33018"/>
            <a:ext cx="807481" cy="8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Approach</a:t>
            </a:r>
            <a:endParaRPr baseline="30000"/>
          </a:p>
        </p:txBody>
      </p:sp>
      <p:sp>
        <p:nvSpPr>
          <p:cNvPr id="217" name="Google Shape;217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Write</a:t>
            </a:r>
            <a:r>
              <a:rPr lang="en" sz="1600">
                <a:solidFill>
                  <a:schemeClr val="dk2"/>
                </a:solidFill>
              </a:rPr>
              <a:t> IRSIM header</a:t>
            </a:r>
            <a:br>
              <a:rPr lang="en" sz="1600">
                <a:solidFill>
                  <a:schemeClr val="dk2"/>
                </a:solidFill>
              </a:rPr>
            </a:b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For each Stixu transistor…</a:t>
            </a:r>
            <a:endParaRPr sz="16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Create named IRSIM nets for gate, drain, and source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Create an IRSIM transistor connected to those nets</a:t>
            </a:r>
            <a:br>
              <a:rPr lang="en" sz="1200">
                <a:solidFill>
                  <a:schemeClr val="dk2"/>
                </a:solidFill>
              </a:rPr>
            </a:br>
            <a:endParaRPr sz="12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For inputs and outputs…</a:t>
            </a:r>
            <a:endParaRPr sz="16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Create named IRSIM nets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0" name="Google Shape;220;p34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For GND and VDD…</a:t>
            </a:r>
            <a:endParaRPr sz="16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>
                <a:solidFill>
                  <a:schemeClr val="dk2"/>
                </a:solidFill>
              </a:rPr>
              <a:t>Create named IRSIM nets</a:t>
            </a:r>
            <a:endParaRPr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>
                <a:solidFill>
                  <a:schemeClr val="dk2"/>
                </a:solidFill>
              </a:rPr>
              <a:t>Set up as supplies</a:t>
            </a:r>
            <a:br>
              <a:rPr lang="en">
                <a:solidFill>
                  <a:schemeClr val="dk2"/>
                </a:solidFill>
              </a:rPr>
            </a:b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For all identical Stixu hyperedges (nets)…</a:t>
            </a:r>
            <a:endParaRPr sz="16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>
                <a:solidFill>
                  <a:schemeClr val="dk2"/>
                </a:solidFill>
              </a:rPr>
              <a:t>Interconnect IRSIM with named aliases</a:t>
            </a:r>
            <a:endParaRPr/>
          </a:p>
        </p:txBody>
      </p:sp>
      <p:cxnSp>
        <p:nvCxnSpPr>
          <p:cNvPr id="221" name="Google Shape;221;p34"/>
          <p:cNvCxnSpPr/>
          <p:nvPr/>
        </p:nvCxnSpPr>
        <p:spPr>
          <a:xfrm>
            <a:off x="4572000" y="1822447"/>
            <a:ext cx="0" cy="3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Information</a:t>
            </a:r>
            <a:endParaRPr baseline="30000"/>
          </a:p>
        </p:txBody>
      </p:sp>
      <p:sp>
        <p:nvSpPr>
          <p:cNvPr id="227" name="Google Shape;227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79850"/>
            <a:ext cx="8839199" cy="179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Transistors (</a:t>
            </a:r>
            <a:r>
              <a:rPr lang="en"/>
              <a:t>1/2</a:t>
            </a:r>
            <a:r>
              <a:rPr lang="en"/>
              <a:t>)</a:t>
            </a:r>
            <a:endParaRPr baseline="30000"/>
          </a:p>
        </p:txBody>
      </p:sp>
      <p:sp>
        <p:nvSpPr>
          <p:cNvPr id="235" name="Google Shape;235;p3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1784725"/>
            <a:ext cx="6929547" cy="309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36"/>
          <p:cNvGrpSpPr/>
          <p:nvPr/>
        </p:nvGrpSpPr>
        <p:grpSpPr>
          <a:xfrm>
            <a:off x="6929550" y="1975550"/>
            <a:ext cx="2214600" cy="2391888"/>
            <a:chOff x="6929550" y="1975550"/>
            <a:chExt cx="2214600" cy="2391888"/>
          </a:xfrm>
        </p:grpSpPr>
        <p:pic>
          <p:nvPicPr>
            <p:cNvPr id="239" name="Google Shape;239;p36"/>
            <p:cNvPicPr preferRelativeResize="0"/>
            <p:nvPr/>
          </p:nvPicPr>
          <p:blipFill rotWithShape="1">
            <a:blip r:embed="rId5">
              <a:alphaModFix/>
            </a:blip>
            <a:srcRect b="4845" l="0" r="0" t="6075"/>
            <a:stretch/>
          </p:blipFill>
          <p:spPr>
            <a:xfrm>
              <a:off x="7082025" y="3227925"/>
              <a:ext cx="1909650" cy="11395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36"/>
            <p:cNvSpPr txBox="1"/>
            <p:nvPr/>
          </p:nvSpPr>
          <p:spPr>
            <a:xfrm>
              <a:off x="6929550" y="1975550"/>
              <a:ext cx="2214600" cy="90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N1’s drain &amp;</a:t>
              </a:r>
              <a:endParaRPr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N2’s source</a:t>
              </a:r>
              <a:br>
                <a:rPr lang="en" sz="18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8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r>
                <a:rPr lang="en" sz="18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re identical nets</a:t>
              </a:r>
              <a:endParaRPr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" name="Google Shape;241;p36"/>
            <p:cNvCxnSpPr>
              <a:stCxn id="240" idx="2"/>
            </p:cNvCxnSpPr>
            <p:nvPr/>
          </p:nvCxnSpPr>
          <p:spPr>
            <a:xfrm>
              <a:off x="8036850" y="2883950"/>
              <a:ext cx="0" cy="63510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2" name="Google Shape;242;p36"/>
            <p:cNvSpPr txBox="1"/>
            <p:nvPr/>
          </p:nvSpPr>
          <p:spPr>
            <a:xfrm>
              <a:off x="7399500" y="3566838"/>
              <a:ext cx="511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T1</a:t>
              </a:r>
              <a:endParaRPr sz="1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36"/>
            <p:cNvSpPr txBox="1"/>
            <p:nvPr/>
          </p:nvSpPr>
          <p:spPr>
            <a:xfrm>
              <a:off x="8226600" y="3558925"/>
              <a:ext cx="511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T2</a:t>
              </a:r>
              <a:endParaRPr sz="1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Transistors (2/2)</a:t>
            </a:r>
            <a:endParaRPr baseline="30000"/>
          </a:p>
        </p:txBody>
      </p:sp>
      <p:sp>
        <p:nvSpPr>
          <p:cNvPr id="249" name="Google Shape;249;p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37"/>
          <p:cNvGrpSpPr/>
          <p:nvPr/>
        </p:nvGrpSpPr>
        <p:grpSpPr>
          <a:xfrm>
            <a:off x="7646087" y="1582625"/>
            <a:ext cx="1149363" cy="3483925"/>
            <a:chOff x="7493687" y="1582625"/>
            <a:chExt cx="1149363" cy="3483925"/>
          </a:xfrm>
        </p:grpSpPr>
        <p:pic>
          <p:nvPicPr>
            <p:cNvPr id="252" name="Google Shape;252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93687" y="1582625"/>
              <a:ext cx="898700" cy="3483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37"/>
            <p:cNvSpPr/>
            <p:nvPr/>
          </p:nvSpPr>
          <p:spPr>
            <a:xfrm>
              <a:off x="7700515" y="1975539"/>
              <a:ext cx="467400" cy="4542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4" name="Google Shape;254;p37"/>
            <p:cNvSpPr/>
            <p:nvPr/>
          </p:nvSpPr>
          <p:spPr>
            <a:xfrm>
              <a:off x="7700515" y="4232594"/>
              <a:ext cx="467400" cy="4542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5" name="Google Shape;255;p37"/>
            <p:cNvSpPr/>
            <p:nvPr/>
          </p:nvSpPr>
          <p:spPr>
            <a:xfrm>
              <a:off x="8173000" y="2178400"/>
              <a:ext cx="470050" cy="2301875"/>
            </a:xfrm>
            <a:custGeom>
              <a:rect b="b" l="l" r="r" t="t"/>
              <a:pathLst>
                <a:path extrusionOk="0" h="92075" w="18802">
                  <a:moveTo>
                    <a:pt x="0" y="6"/>
                  </a:moveTo>
                  <a:lnTo>
                    <a:pt x="18802" y="0"/>
                  </a:lnTo>
                  <a:lnTo>
                    <a:pt x="18802" y="92075"/>
                  </a:lnTo>
                  <a:lnTo>
                    <a:pt x="458" y="92075"/>
                  </a:ln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pic>
        <p:nvPicPr>
          <p:cNvPr id="256" name="Google Shape;25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582625"/>
            <a:ext cx="7183677" cy="356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Inputs &amp; Outputs</a:t>
            </a:r>
            <a:endParaRPr baseline="30000"/>
          </a:p>
        </p:txBody>
      </p:sp>
      <p:sp>
        <p:nvSpPr>
          <p:cNvPr id="262" name="Google Shape;262;p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38"/>
          <p:cNvGrpSpPr/>
          <p:nvPr/>
        </p:nvGrpSpPr>
        <p:grpSpPr>
          <a:xfrm>
            <a:off x="7646087" y="1582625"/>
            <a:ext cx="898700" cy="3483925"/>
            <a:chOff x="7493687" y="1582625"/>
            <a:chExt cx="898700" cy="3483925"/>
          </a:xfrm>
        </p:grpSpPr>
        <p:pic>
          <p:nvPicPr>
            <p:cNvPr id="265" name="Google Shape;26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93687" y="1582625"/>
              <a:ext cx="898700" cy="3483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38"/>
            <p:cNvSpPr/>
            <p:nvPr/>
          </p:nvSpPr>
          <p:spPr>
            <a:xfrm>
              <a:off x="7772525" y="3036675"/>
              <a:ext cx="548700" cy="4737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67" name="Google Shape;26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630" y="1582625"/>
            <a:ext cx="5750671" cy="35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Supplies &amp; Return</a:t>
            </a:r>
            <a:endParaRPr baseline="30000"/>
          </a:p>
        </p:txBody>
      </p:sp>
      <p:sp>
        <p:nvSpPr>
          <p:cNvPr id="273" name="Google Shape;273;p3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9"/>
          <p:cNvGrpSpPr/>
          <p:nvPr/>
        </p:nvGrpSpPr>
        <p:grpSpPr>
          <a:xfrm>
            <a:off x="7701475" y="1569675"/>
            <a:ext cx="992513" cy="3489088"/>
            <a:chOff x="7552275" y="1577463"/>
            <a:chExt cx="992513" cy="3489088"/>
          </a:xfrm>
        </p:grpSpPr>
        <p:grpSp>
          <p:nvGrpSpPr>
            <p:cNvPr id="276" name="Google Shape;276;p39"/>
            <p:cNvGrpSpPr/>
            <p:nvPr/>
          </p:nvGrpSpPr>
          <p:grpSpPr>
            <a:xfrm>
              <a:off x="7552275" y="1582625"/>
              <a:ext cx="992513" cy="3483925"/>
              <a:chOff x="7399875" y="1582625"/>
              <a:chExt cx="992513" cy="3483925"/>
            </a:xfrm>
          </p:grpSpPr>
          <p:pic>
            <p:nvPicPr>
              <p:cNvPr id="277" name="Google Shape;277;p3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493687" y="1582625"/>
                <a:ext cx="898700" cy="34839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8" name="Google Shape;278;p39"/>
              <p:cNvSpPr/>
              <p:nvPr/>
            </p:nvSpPr>
            <p:spPr>
              <a:xfrm>
                <a:off x="7399875" y="4555000"/>
                <a:ext cx="548700" cy="473700"/>
              </a:xfrm>
              <a:prstGeom prst="ellipse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79" name="Google Shape;279;p39"/>
            <p:cNvSpPr/>
            <p:nvPr/>
          </p:nvSpPr>
          <p:spPr>
            <a:xfrm>
              <a:off x="7552275" y="1577463"/>
              <a:ext cx="548700" cy="4737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80" name="Google Shape;28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16912"/>
            <a:ext cx="7701476" cy="1994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/>
        </p:nvSpPr>
        <p:spPr>
          <a:xfrm>
            <a:off x="3230664" y="2699595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Tol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40"/>
          <p:cNvSpPr txBox="1"/>
          <p:nvPr/>
        </p:nvSpPr>
        <p:spPr>
          <a:xfrm>
            <a:off x="3230664" y="3347350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Sorcery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40"/>
          <p:cNvSpPr txBox="1"/>
          <p:nvPr/>
        </p:nvSpPr>
        <p:spPr>
          <a:xfrm>
            <a:off x="3230664" y="3995100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Stix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 rot="-5400000">
            <a:off x="2077655" y="3352895"/>
            <a:ext cx="1905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Themes</a:t>
            </a:r>
            <a:endParaRPr b="1" sz="18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40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it Usable</a:t>
            </a:r>
            <a:r>
              <a:rPr lang="en"/>
              <a:t> (</a:t>
            </a:r>
            <a:r>
              <a:rPr lang="en"/>
              <a:t>1/2</a:t>
            </a:r>
            <a:r>
              <a:rPr lang="en"/>
              <a:t>)</a:t>
            </a:r>
            <a:endParaRPr/>
          </a:p>
        </p:txBody>
      </p: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Add a button to the index.html file…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925" y="2344112"/>
            <a:ext cx="3394160" cy="21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643" y="2295600"/>
            <a:ext cx="8474707" cy="22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Enable it: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0" name="Google Shape;300;p41"/>
          <p:cNvSpPr txBox="1"/>
          <p:nvPr>
            <p:ph idx="1" type="body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And we’re done!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3230664" y="2699595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Tol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3230664" y="3347350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Sorcery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3230664" y="3995100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Stix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 rot="-5400000">
            <a:off x="2077655" y="3352895"/>
            <a:ext cx="1905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Themes</a:t>
            </a:r>
            <a:endParaRPr b="1" sz="18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41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it Usable (2/2)</a:t>
            </a:r>
            <a:endParaRPr/>
          </a:p>
        </p:txBody>
      </p:sp>
      <p:sp>
        <p:nvSpPr>
          <p:cNvPr id="306" name="Google Shape;306;p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775" y="1508900"/>
            <a:ext cx="5835225" cy="363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it!</a:t>
            </a:r>
            <a:endParaRPr/>
          </a:p>
        </p:txBody>
      </p:sp>
      <p:sp>
        <p:nvSpPr>
          <p:cNvPr id="314" name="Google Shape;314;p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5" name="Google Shape;3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100" y="1528350"/>
            <a:ext cx="6995803" cy="35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Note: “Settled” Values</a:t>
            </a:r>
            <a:endParaRPr/>
          </a:p>
        </p:txBody>
      </p:sp>
      <p:sp>
        <p:nvSpPr>
          <p:cNvPr id="322" name="Google Shape;322;p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" name="Google Shape;3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396" y="1553700"/>
            <a:ext cx="5136608" cy="34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06" y="4507325"/>
            <a:ext cx="328937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500" y="1688325"/>
            <a:ext cx="2622024" cy="262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3"/>
          <p:cNvSpPr/>
          <p:nvPr/>
        </p:nvSpPr>
        <p:spPr>
          <a:xfrm>
            <a:off x="8226650" y="2046100"/>
            <a:ext cx="548700" cy="697200"/>
          </a:xfrm>
          <a:prstGeom prst="roundRect">
            <a:avLst>
              <a:gd fmla="val 16667" name="adj"/>
            </a:avLst>
          </a:prstGeom>
          <a:noFill/>
          <a:ln cap="flat" cmpd="sng" w="2286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43"/>
          <p:cNvSpPr/>
          <p:nvPr/>
        </p:nvSpPr>
        <p:spPr>
          <a:xfrm>
            <a:off x="106275" y="4383275"/>
            <a:ext cx="3333900" cy="628200"/>
          </a:xfrm>
          <a:prstGeom prst="roundRect">
            <a:avLst>
              <a:gd fmla="val 16667" name="adj"/>
            </a:avLst>
          </a:prstGeom>
          <a:noFill/>
          <a:ln cap="flat" cmpd="sng" w="2286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8" name="Google Shape;328;p43"/>
          <p:cNvCxnSpPr/>
          <p:nvPr/>
        </p:nvCxnSpPr>
        <p:spPr>
          <a:xfrm rot="-5400000">
            <a:off x="4383200" y="2787000"/>
            <a:ext cx="1949100" cy="1649100"/>
          </a:xfrm>
          <a:prstGeom prst="bentConnector3">
            <a:avLst>
              <a:gd fmla="val 451" name="adj1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43"/>
          <p:cNvSpPr/>
          <p:nvPr/>
        </p:nvSpPr>
        <p:spPr>
          <a:xfrm>
            <a:off x="4083400" y="4507325"/>
            <a:ext cx="449700" cy="255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0" name="Google Shape;33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rgbClr val="FAFAFA"/>
                </a:solidFill>
              </a:rPr>
              <a:t>Background &amp; Motivation</a:t>
            </a:r>
            <a:endParaRPr i="1" sz="3700">
              <a:solidFill>
                <a:srgbClr val="FAFAFA"/>
              </a:solidFill>
            </a:endParaRPr>
          </a:p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title"/>
          </p:nvPr>
        </p:nvSpPr>
        <p:spPr>
          <a:xfrm>
            <a:off x="0" y="36750"/>
            <a:ext cx="3274800" cy="7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you!</a:t>
            </a:r>
            <a:endParaRPr sz="3000"/>
          </a:p>
        </p:txBody>
      </p:sp>
      <p:sp>
        <p:nvSpPr>
          <p:cNvPr id="336" name="Google Shape;336;p44"/>
          <p:cNvSpPr txBox="1"/>
          <p:nvPr>
            <p:ph idx="1" type="body"/>
          </p:nvPr>
        </p:nvSpPr>
        <p:spPr>
          <a:xfrm>
            <a:off x="181975" y="1748150"/>
            <a:ext cx="3048600" cy="15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Nicholas Overacker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Kitami Institute of Technology (Master’s Year 2)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Oklahoma State University (B.S.)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nick.overacker@okstate.edu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m3235380013@std.kitami-it.ac.jp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337" name="Google Shape;337;p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3825" y="726175"/>
            <a:ext cx="3691149" cy="369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150" y="41955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[1] N. Overacker, J. Stine, M. Ptaszynski, S. Yoshizawa, and M. Kobayashi, “Stixu: An open-source idea for planning integrated circuit layouts efficiently,” in TENCON 2024 - 2024 IEEE Region 10 Conference (TENCON), 2024, pp. 782–785.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[2] J. Sparsø, “Asynchronous circuit design - a tutorial,” 2001. [Online]. Available: https://api.semanticscholar.org/CorpusID:67482001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[3] B. Praggastis, S. Aksoy, D. Arendt, M. Bonicillo, C. Joslyn, E. Purvine, M. Shapiro, and J. Y. Yun, “Hypernetx: A python package for modeling complex network data as hypergraphs,” Journal of Open Source Software, vol. 9, no. 95, p. 6016, 2024. [Online]. Available: https://doi.org/10.21105/joss.06016</a:t>
            </a:r>
            <a:endParaRPr sz="800"/>
          </a:p>
        </p:txBody>
      </p:sp>
      <p:sp>
        <p:nvSpPr>
          <p:cNvPr id="345" name="Google Shape;345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46" name="Google Shape;346;p4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  <p:pic>
        <p:nvPicPr>
          <p:cNvPr id="347" name="Google Shape;3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/>
          <p:nvPr>
            <p:ph type="ctrTitle"/>
          </p:nvPr>
        </p:nvSpPr>
        <p:spPr>
          <a:xfrm>
            <a:off x="2626475" y="1706050"/>
            <a:ext cx="65175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AFA"/>
                </a:solidFill>
              </a:rPr>
              <a:t>An Open-Source Idea for Planning</a:t>
            </a:r>
            <a:br>
              <a:rPr lang="en" sz="3000">
                <a:solidFill>
                  <a:srgbClr val="FAFAFA"/>
                </a:solidFill>
              </a:rPr>
            </a:br>
            <a:r>
              <a:rPr lang="en" sz="3000">
                <a:solidFill>
                  <a:srgbClr val="FAFAFA"/>
                </a:solidFill>
              </a:rPr>
              <a:t>Integrated Circuit Layouts Efficiently</a:t>
            </a:r>
            <a:endParaRPr sz="3000">
              <a:solidFill>
                <a:srgbClr val="FAFAFA"/>
              </a:solidFill>
            </a:endParaRPr>
          </a:p>
        </p:txBody>
      </p:sp>
      <p:sp>
        <p:nvSpPr>
          <p:cNvPr id="353" name="Google Shape;353;p46"/>
          <p:cNvSpPr txBox="1"/>
          <p:nvPr>
            <p:ph idx="1" type="subTitle"/>
          </p:nvPr>
        </p:nvSpPr>
        <p:spPr>
          <a:xfrm>
            <a:off x="390525" y="3646850"/>
            <a:ext cx="8222100" cy="14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AFAFA"/>
                </a:solidFill>
              </a:rPr>
              <a:t>IEEE TENCON 2024 (Singapore)</a:t>
            </a:r>
            <a:endParaRPr b="1" sz="16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FAFAFA"/>
                </a:solidFill>
              </a:rPr>
              <a:t>Nicholas Overacker</a:t>
            </a:r>
            <a:r>
              <a:rPr baseline="30000" i="1" lang="en" sz="1300">
                <a:solidFill>
                  <a:srgbClr val="FAFAFA"/>
                </a:solidFill>
              </a:rPr>
              <a:t> a, b</a:t>
            </a:r>
            <a:r>
              <a:rPr i="1" lang="en" sz="1300">
                <a:solidFill>
                  <a:srgbClr val="FAFAFA"/>
                </a:solidFill>
              </a:rPr>
              <a:t>, Dr. James Stine</a:t>
            </a:r>
            <a:r>
              <a:rPr baseline="30000" i="1" lang="en" sz="1300">
                <a:solidFill>
                  <a:srgbClr val="FAFAFA"/>
                </a:solidFill>
              </a:rPr>
              <a:t> a</a:t>
            </a:r>
            <a:r>
              <a:rPr i="1" lang="en" sz="1300">
                <a:solidFill>
                  <a:srgbClr val="FAFAFA"/>
                </a:solidFill>
              </a:rPr>
              <a:t>, Dr. Michal Ptaszynski</a:t>
            </a:r>
            <a:r>
              <a:rPr baseline="30000" i="1" lang="en" sz="1300">
                <a:solidFill>
                  <a:srgbClr val="FAFAFA"/>
                </a:solidFill>
              </a:rPr>
              <a:t> b</a:t>
            </a:r>
            <a:r>
              <a:rPr i="1" lang="en" sz="1300">
                <a:solidFill>
                  <a:srgbClr val="FAFAFA"/>
                </a:solidFill>
              </a:rPr>
              <a:t>, Dr. Shingo Yoshizawa</a:t>
            </a:r>
            <a:r>
              <a:rPr baseline="30000" i="1" lang="en" sz="1300">
                <a:solidFill>
                  <a:srgbClr val="FAFAFA"/>
                </a:solidFill>
              </a:rPr>
              <a:t> b</a:t>
            </a:r>
            <a:r>
              <a:rPr i="1" lang="en" sz="1300">
                <a:solidFill>
                  <a:srgbClr val="FAFAFA"/>
                </a:solidFill>
              </a:rPr>
              <a:t>, Miho Kobayashi</a:t>
            </a:r>
            <a:r>
              <a:rPr baseline="30000" i="1" lang="en" sz="1300">
                <a:solidFill>
                  <a:srgbClr val="FAFAFA"/>
                </a:solidFill>
              </a:rPr>
              <a:t> c</a:t>
            </a:r>
            <a:endParaRPr baseline="30000" i="1" sz="13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aseline="30000" lang="en" sz="1000">
                <a:solidFill>
                  <a:srgbClr val="FAFAFA"/>
                </a:solidFill>
              </a:rPr>
            </a:br>
            <a:endParaRPr baseline="30000" sz="10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rgbClr val="FAFAFA"/>
                </a:solidFill>
              </a:rPr>
              <a:t>a</a:t>
            </a:r>
            <a:r>
              <a:rPr lang="en" sz="1000">
                <a:solidFill>
                  <a:srgbClr val="FAFAFA"/>
                </a:solidFill>
              </a:rPr>
              <a:t> Oklahoma State University</a:t>
            </a:r>
            <a:endParaRPr sz="10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rgbClr val="FAFAFA"/>
                </a:solidFill>
              </a:rPr>
              <a:t>b</a:t>
            </a:r>
            <a:r>
              <a:rPr lang="en" sz="1000">
                <a:solidFill>
                  <a:srgbClr val="FAFAFA"/>
                </a:solidFill>
              </a:rPr>
              <a:t> Kitami Institute of Technology</a:t>
            </a:r>
            <a:endParaRPr sz="10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rgbClr val="FAFAFA"/>
                </a:solidFill>
              </a:rPr>
              <a:t>c</a:t>
            </a:r>
            <a:r>
              <a:rPr lang="en" sz="1000">
                <a:solidFill>
                  <a:srgbClr val="FAFAFA"/>
                </a:solidFill>
              </a:rPr>
              <a:t> Independent UI designer</a:t>
            </a:r>
            <a:endParaRPr sz="1000">
              <a:solidFill>
                <a:srgbClr val="FAFAFA"/>
              </a:solidFill>
            </a:endParaRPr>
          </a:p>
        </p:txBody>
      </p:sp>
      <p:sp>
        <p:nvSpPr>
          <p:cNvPr id="354" name="Google Shape;354;p4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1876710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6"/>
          <p:cNvSpPr/>
          <p:nvPr/>
        </p:nvSpPr>
        <p:spPr>
          <a:xfrm rot="10800000">
            <a:off x="75" y="-56250"/>
            <a:ext cx="9144000" cy="8784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46"/>
          <p:cNvSpPr txBox="1"/>
          <p:nvPr>
            <p:ph type="ctrTitle"/>
          </p:nvPr>
        </p:nvSpPr>
        <p:spPr>
          <a:xfrm>
            <a:off x="2128346" y="1596250"/>
            <a:ext cx="5487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rgbClr val="FAFAFA"/>
                </a:solidFill>
                <a:latin typeface="M PLUS 1p"/>
                <a:ea typeface="M PLUS 1p"/>
                <a:cs typeface="M PLUS 1p"/>
                <a:sym typeface="M PLUS 1p"/>
              </a:rPr>
              <a:t>:</a:t>
            </a:r>
            <a:endParaRPr sz="6800">
              <a:solidFill>
                <a:srgbClr val="FAFAFA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descr="ファイル:Kitami-logo.svg - Wikipedia" id="358" name="Google Shape;3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"/>
            <a:ext cx="3693435" cy="7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0395" y="-33018"/>
            <a:ext cx="807481" cy="8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rgbClr val="FAFAFA"/>
                </a:solidFill>
              </a:rPr>
              <a:t>Background &amp; Motivation</a:t>
            </a:r>
            <a:endParaRPr i="1" sz="3700">
              <a:solidFill>
                <a:srgbClr val="FAFAFA"/>
              </a:solidFill>
            </a:endParaRPr>
          </a:p>
        </p:txBody>
      </p:sp>
      <p:sp>
        <p:nvSpPr>
          <p:cNvPr id="365" name="Google Shape;365;p4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6" name="Google Shape;3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LSI Design Stages</a:t>
            </a:r>
            <a:r>
              <a:rPr baseline="30000" lang="en"/>
              <a:t>[1]</a:t>
            </a:r>
            <a:endParaRPr baseline="30000"/>
          </a:p>
        </p:txBody>
      </p:sp>
      <p:sp>
        <p:nvSpPr>
          <p:cNvPr id="372" name="Google Shape;372;p48"/>
          <p:cNvSpPr txBox="1"/>
          <p:nvPr>
            <p:ph idx="1" type="body"/>
          </p:nvPr>
        </p:nvSpPr>
        <p:spPr>
          <a:xfrm>
            <a:off x="256650" y="1617333"/>
            <a:ext cx="18726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1. Logic diagram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373" name="Google Shape;373;p4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4" name="Google Shape;3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8"/>
          <p:cNvSpPr txBox="1"/>
          <p:nvPr>
            <p:ph idx="1" type="body"/>
          </p:nvPr>
        </p:nvSpPr>
        <p:spPr>
          <a:xfrm>
            <a:off x="471900" y="4658013"/>
            <a:ext cx="8222100" cy="5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[1] J. D. Williams, “Sticks -- a new approach to lsi design,” Master’s thesis, Massachusetts Institute of Technology, June 1977.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76" name="Google Shape;376;p48"/>
          <p:cNvSpPr txBox="1"/>
          <p:nvPr>
            <p:ph idx="1" type="body"/>
          </p:nvPr>
        </p:nvSpPr>
        <p:spPr>
          <a:xfrm>
            <a:off x="2217475" y="1617345"/>
            <a:ext cx="25134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2. CMOS circuit schematic</a:t>
            </a:r>
            <a:endParaRPr b="1" sz="1500">
              <a:solidFill>
                <a:schemeClr val="dk2"/>
              </a:solidFill>
            </a:endParaRPr>
          </a:p>
        </p:txBody>
      </p:sp>
      <p:pic>
        <p:nvPicPr>
          <p:cNvPr id="377" name="Google Shape;377;p48"/>
          <p:cNvPicPr preferRelativeResize="0"/>
          <p:nvPr/>
        </p:nvPicPr>
        <p:blipFill rotWithShape="1">
          <a:blip r:embed="rId4">
            <a:alphaModFix/>
          </a:blip>
          <a:srcRect b="55278" l="55314" r="603" t="18321"/>
          <a:stretch/>
        </p:blipFill>
        <p:spPr>
          <a:xfrm>
            <a:off x="228588" y="2930694"/>
            <a:ext cx="1928700" cy="81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8"/>
          <p:cNvPicPr preferRelativeResize="0"/>
          <p:nvPr/>
        </p:nvPicPr>
        <p:blipFill rotWithShape="1">
          <a:blip r:embed="rId4">
            <a:alphaModFix/>
          </a:blip>
          <a:srcRect b="0" l="0" r="44105" t="596"/>
          <a:stretch/>
        </p:blipFill>
        <p:spPr>
          <a:xfrm>
            <a:off x="2648036" y="2298011"/>
            <a:ext cx="1652101" cy="208494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8"/>
          <p:cNvSpPr txBox="1"/>
          <p:nvPr/>
        </p:nvSpPr>
        <p:spPr>
          <a:xfrm>
            <a:off x="4724400" y="1617345"/>
            <a:ext cx="232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3. Topological diagram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48"/>
          <p:cNvSpPr txBox="1"/>
          <p:nvPr/>
        </p:nvSpPr>
        <p:spPr>
          <a:xfrm>
            <a:off x="7434200" y="1617345"/>
            <a:ext cx="140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4. Full Layout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1" name="Google Shape;38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2562" y="2087130"/>
            <a:ext cx="1087575" cy="276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9102" y="2087120"/>
            <a:ext cx="1036121" cy="276045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8"/>
          <p:cNvSpPr/>
          <p:nvPr/>
        </p:nvSpPr>
        <p:spPr>
          <a:xfrm>
            <a:off x="4750825" y="1664570"/>
            <a:ext cx="2223000" cy="31833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Topological “Stick” Diagrams</a:t>
            </a:r>
            <a:endParaRPr baseline="30000"/>
          </a:p>
        </p:txBody>
      </p:sp>
      <p:sp>
        <p:nvSpPr>
          <p:cNvPr id="389" name="Google Shape;389;p4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00" y="1901225"/>
            <a:ext cx="3572700" cy="208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4651" y="1566185"/>
            <a:ext cx="2738899" cy="2710762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9"/>
          <p:cNvSpPr txBox="1"/>
          <p:nvPr/>
        </p:nvSpPr>
        <p:spPr>
          <a:xfrm>
            <a:off x="471900" y="4282225"/>
            <a:ext cx="36243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freehand monochrome stick diagram from J.D. Williams’s 1977 thesis</a:t>
            </a:r>
            <a:r>
              <a:rPr baseline="30000"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49"/>
          <p:cNvSpPr txBox="1"/>
          <p:nvPr/>
        </p:nvSpPr>
        <p:spPr>
          <a:xfrm>
            <a:off x="5192250" y="4282225"/>
            <a:ext cx="39237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same stick diagram redrawn with color-coding.</a:t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(¬C and f are relabeled as D and Y, respectively.)</a:t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0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about Stick Diagrams</a:t>
            </a:r>
            <a:endParaRPr baseline="30000"/>
          </a:p>
        </p:txBody>
      </p:sp>
      <p:sp>
        <p:nvSpPr>
          <p:cNvPr id="400" name="Google Shape;400;p5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1" name="Google Shape;4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0"/>
          <p:cNvSpPr txBox="1"/>
          <p:nvPr>
            <p:ph idx="1" type="body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Stick diagrams are used to: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Visualize connections within an IC chip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Plan final layout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Estimate required die area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They are typically drawn freehand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Fast and easy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Length and width of lines don’t matter – only the relative positions of intersections!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But how can you validate a hand-drawn stick diagram?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"/>
          <p:cNvSpPr txBox="1"/>
          <p:nvPr>
            <p:ph idx="1" type="body"/>
          </p:nvPr>
        </p:nvSpPr>
        <p:spPr>
          <a:xfrm>
            <a:off x="471900" y="4658013"/>
            <a:ext cx="8222100" cy="5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[2] Ask me about this footnote during Q&amp;A!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08" name="Google Shape;408;p51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Validating Stick Diagrams</a:t>
            </a:r>
            <a:endParaRPr baseline="30000"/>
          </a:p>
        </p:txBody>
      </p:sp>
      <p:sp>
        <p:nvSpPr>
          <p:cNvPr id="409" name="Google Shape;409;p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1"/>
          <p:cNvSpPr txBox="1"/>
          <p:nvPr>
            <p:ph idx="1" type="body"/>
          </p:nvPr>
        </p:nvSpPr>
        <p:spPr>
          <a:xfrm>
            <a:off x="471900" y="1686000"/>
            <a:ext cx="40611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Stick diagrams can be complex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Visual inspection is error-prone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Fixing mistakes during final layout stage is difficult and time-consuming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>
                <a:solidFill>
                  <a:schemeClr val="accent3"/>
                </a:solidFill>
              </a:rPr>
              <a:t>Stixu</a:t>
            </a:r>
            <a:r>
              <a:rPr lang="en">
                <a:solidFill>
                  <a:schemeClr val="dk2"/>
                </a:solidFill>
              </a:rPr>
              <a:t> is a CAD tool for the VLSI topological abstraction stage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2" name="Google Shape;412;p51" title="Screenshot_20241114_202638_Instagram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756" y="1579318"/>
            <a:ext cx="4465643" cy="30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1"/>
          <p:cNvSpPr txBox="1"/>
          <p:nvPr/>
        </p:nvSpPr>
        <p:spPr>
          <a:xfrm>
            <a:off x="4310100" y="4603225"/>
            <a:ext cx="4621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full adder stick diagram I drew &amp; photographed in 2017.</a:t>
            </a:r>
            <a:r>
              <a:rPr baseline="30000"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[2]</a:t>
            </a:r>
            <a:endParaRPr baseline="30000"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rgbClr val="FAFAFA"/>
                </a:solidFill>
              </a:rPr>
              <a:t>Stixu Stick Diagrammer</a:t>
            </a:r>
            <a:endParaRPr i="1" sz="3700">
              <a:solidFill>
                <a:srgbClr val="FAFAFA"/>
              </a:solidFill>
            </a:endParaRPr>
          </a:p>
        </p:txBody>
      </p:sp>
      <p:sp>
        <p:nvSpPr>
          <p:cNvPr id="419" name="Google Shape;419;p5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0" name="Google Shape;4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Stixu?</a:t>
            </a:r>
            <a:endParaRPr baseline="30000"/>
          </a:p>
        </p:txBody>
      </p:sp>
      <p:sp>
        <p:nvSpPr>
          <p:cNvPr id="426" name="Google Shape;426;p5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7" name="Google Shape;4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3"/>
          <p:cNvSpPr txBox="1"/>
          <p:nvPr>
            <p:ph idx="1" type="body"/>
          </p:nvPr>
        </p:nvSpPr>
        <p:spPr>
          <a:xfrm>
            <a:off x="471900" y="1686000"/>
            <a:ext cx="82221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A browser-based tool for drawing and validating CMOS stick diagrams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For students, teachers, and researchers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Shows the whole output path of a circuit for any input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Source-available and free for non-commercial use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Char char="○"/>
            </a:pPr>
            <a:r>
              <a:rPr lang="en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https://github.com/NickOveracker/StickDiagrammer/</a:t>
            </a:r>
            <a:endParaRPr>
              <a:solidFill>
                <a:srgbClr val="1155C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There is not yet a safe and stable release that is suitable for business use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Try it on your phone: </a:t>
            </a:r>
            <a:r>
              <a:rPr lang="en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https://stixu.io/</a:t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LSI Abstraction Levels</a:t>
            </a:r>
            <a:r>
              <a:rPr baseline="30000" lang="en"/>
              <a:t>[1]</a:t>
            </a:r>
            <a:endParaRPr baseline="30000"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256650" y="1617333"/>
            <a:ext cx="18726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1. </a:t>
            </a:r>
            <a:r>
              <a:rPr b="1" lang="en" sz="1500">
                <a:solidFill>
                  <a:schemeClr val="dk2"/>
                </a:solidFill>
              </a:rPr>
              <a:t>Logic diagram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471900" y="4658013"/>
            <a:ext cx="8222100" cy="5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[1] J. D. Williams, “Sticks </a:t>
            </a:r>
            <a:r>
              <a:rPr lang="en" sz="1100">
                <a:solidFill>
                  <a:schemeClr val="dk2"/>
                </a:solidFill>
              </a:rPr>
              <a:t>-- </a:t>
            </a:r>
            <a:r>
              <a:rPr lang="en" sz="1100">
                <a:solidFill>
                  <a:schemeClr val="dk2"/>
                </a:solidFill>
              </a:rPr>
              <a:t>a new approach to lsi design,” Master’s thesis, Massachusetts Institute of Technology, June 1977</a:t>
            </a:r>
            <a:r>
              <a:rPr lang="en" sz="1100">
                <a:solidFill>
                  <a:schemeClr val="dk2"/>
                </a:solidFill>
              </a:rPr>
              <a:t>.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2217475" y="1617345"/>
            <a:ext cx="25134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2. </a:t>
            </a:r>
            <a:r>
              <a:rPr b="1" lang="en" sz="1500">
                <a:solidFill>
                  <a:schemeClr val="dk2"/>
                </a:solidFill>
              </a:rPr>
              <a:t>CMOS circuit schematic</a:t>
            </a:r>
            <a:endParaRPr b="1" sz="1500">
              <a:solidFill>
                <a:schemeClr val="dk2"/>
              </a:solidFill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4">
            <a:alphaModFix/>
          </a:blip>
          <a:srcRect b="55278" l="55314" r="603" t="18321"/>
          <a:stretch/>
        </p:blipFill>
        <p:spPr>
          <a:xfrm>
            <a:off x="228588" y="2930694"/>
            <a:ext cx="1928700" cy="81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 rotWithShape="1">
          <a:blip r:embed="rId4">
            <a:alphaModFix/>
          </a:blip>
          <a:srcRect b="0" l="0" r="44105" t="596"/>
          <a:stretch/>
        </p:blipFill>
        <p:spPr>
          <a:xfrm>
            <a:off x="2648036" y="2298011"/>
            <a:ext cx="1652101" cy="208494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4724400" y="1617345"/>
            <a:ext cx="232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3. Topological diagram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7434200" y="1617345"/>
            <a:ext cx="140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4. Full Layout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2562" y="2087130"/>
            <a:ext cx="1087575" cy="276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9102" y="2087120"/>
            <a:ext cx="1036121" cy="276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4750825" y="1664570"/>
            <a:ext cx="2223000" cy="31833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4"/>
          <p:cNvSpPr/>
          <p:nvPr/>
        </p:nvSpPr>
        <p:spPr>
          <a:xfrm>
            <a:off x="2762325" y="1689350"/>
            <a:ext cx="6381600" cy="34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4" name="Google Shape;4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610" y="2625820"/>
            <a:ext cx="4952901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621" y="3269504"/>
            <a:ext cx="4952888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621" y="3913179"/>
            <a:ext cx="4952888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4"/>
          <p:cNvSpPr txBox="1"/>
          <p:nvPr/>
        </p:nvSpPr>
        <p:spPr>
          <a:xfrm>
            <a:off x="4094610" y="2232120"/>
            <a:ext cx="502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 pdiff        ndiff        poly      metal1    metal2    contact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54"/>
          <p:cNvSpPr txBox="1"/>
          <p:nvPr/>
        </p:nvSpPr>
        <p:spPr>
          <a:xfrm>
            <a:off x="3230664" y="2699595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Tol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54"/>
          <p:cNvSpPr txBox="1"/>
          <p:nvPr/>
        </p:nvSpPr>
        <p:spPr>
          <a:xfrm>
            <a:off x="3230664" y="3347350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Sorcery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54"/>
          <p:cNvSpPr txBox="1"/>
          <p:nvPr/>
        </p:nvSpPr>
        <p:spPr>
          <a:xfrm>
            <a:off x="3230664" y="3995100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Stix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54"/>
          <p:cNvSpPr txBox="1"/>
          <p:nvPr/>
        </p:nvSpPr>
        <p:spPr>
          <a:xfrm rot="-5400000">
            <a:off x="2077655" y="3352895"/>
            <a:ext cx="1905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Themes</a:t>
            </a:r>
            <a:endParaRPr b="1" sz="18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54"/>
          <p:cNvSpPr txBox="1"/>
          <p:nvPr/>
        </p:nvSpPr>
        <p:spPr>
          <a:xfrm>
            <a:off x="4094560" y="1830008"/>
            <a:ext cx="495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Layers</a:t>
            </a:r>
            <a:endParaRPr b="1" sz="18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54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Themes</a:t>
            </a:r>
            <a:endParaRPr/>
          </a:p>
        </p:txBody>
      </p:sp>
      <p:sp>
        <p:nvSpPr>
          <p:cNvPr id="444" name="Google Shape;444;p54"/>
          <p:cNvSpPr txBox="1"/>
          <p:nvPr>
            <p:ph idx="1" type="body"/>
          </p:nvPr>
        </p:nvSpPr>
        <p:spPr>
          <a:xfrm>
            <a:off x="471900" y="1686000"/>
            <a:ext cx="21729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</a:rPr>
              <a:t>Stixu</a:t>
            </a:r>
            <a:r>
              <a:rPr lang="en" sz="1400">
                <a:solidFill>
                  <a:schemeClr val="dk2"/>
                </a:solidFill>
              </a:rPr>
              <a:t> has 3 palettes for layer colors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400">
                <a:solidFill>
                  <a:schemeClr val="dk2"/>
                </a:solidFill>
              </a:rPr>
              <a:t>Tol</a:t>
            </a:r>
            <a:r>
              <a:rPr lang="en" sz="1400">
                <a:solidFill>
                  <a:schemeClr val="dk2"/>
                </a:solidFill>
              </a:rPr>
              <a:t> is the default</a:t>
            </a:r>
            <a:endParaRPr sz="1400">
              <a:solidFill>
                <a:schemeClr val="dk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</a:pPr>
            <a:r>
              <a:rPr lang="en" sz="1000">
                <a:solidFill>
                  <a:schemeClr val="dk2"/>
                </a:solidFill>
              </a:rPr>
              <a:t>Colorblind-friendly</a:t>
            </a:r>
            <a:br>
              <a:rPr lang="en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400">
                <a:solidFill>
                  <a:schemeClr val="dk2"/>
                </a:solidFill>
              </a:rPr>
              <a:t>Sorcery</a:t>
            </a:r>
            <a:r>
              <a:rPr lang="en" sz="1400">
                <a:solidFill>
                  <a:schemeClr val="dk2"/>
                </a:solidFill>
              </a:rPr>
              <a:t> is the Magic VLSI palette</a:t>
            </a:r>
            <a:br>
              <a:rPr lang="en" sz="1400">
                <a:solidFill>
                  <a:schemeClr val="dk2"/>
                </a:solidFill>
              </a:rPr>
            </a:b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400">
                <a:solidFill>
                  <a:schemeClr val="dk2"/>
                </a:solidFill>
              </a:rPr>
              <a:t>Stix</a:t>
            </a:r>
            <a:r>
              <a:rPr lang="en" sz="1400">
                <a:solidFill>
                  <a:schemeClr val="dk2"/>
                </a:solidFill>
              </a:rPr>
              <a:t> is the original Stixu palette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445" name="Google Shape;445;p5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6" name="Google Shape;44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1500" y="738737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/>
          <p:nvPr/>
        </p:nvSpPr>
        <p:spPr>
          <a:xfrm>
            <a:off x="7930675" y="2026500"/>
            <a:ext cx="312900" cy="462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2" name="Google Shape;4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675" y="574550"/>
            <a:ext cx="2911451" cy="399440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5"/>
          <p:cNvSpPr/>
          <p:nvPr/>
        </p:nvSpPr>
        <p:spPr>
          <a:xfrm>
            <a:off x="6705775" y="812261"/>
            <a:ext cx="1224900" cy="2891400"/>
          </a:xfrm>
          <a:prstGeom prst="bracePair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454" y="1"/>
            <a:ext cx="2911434" cy="5143501"/>
          </a:xfrm>
          <a:prstGeom prst="rect">
            <a:avLst/>
          </a:prstGeom>
          <a:noFill/>
          <a:ln>
            <a:noFill/>
          </a:ln>
          <a:effectLst>
            <a:outerShdw blurRad="45720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5" name="Google Shape;455;p5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sp>
        <p:nvSpPr>
          <p:cNvPr id="456" name="Google Shape;456;p55"/>
          <p:cNvSpPr txBox="1"/>
          <p:nvPr>
            <p:ph idx="1" type="body"/>
          </p:nvPr>
        </p:nvSpPr>
        <p:spPr>
          <a:xfrm>
            <a:off x="62893" y="1465800"/>
            <a:ext cx="3153600" cy="25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The best way to start is with the mobile interface</a:t>
            </a:r>
            <a:endParaRPr b="1"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Simple and minimal UI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… yet still full-featured!</a:t>
            </a:r>
            <a:br>
              <a:rPr b="1" lang="en" sz="1300"/>
            </a:b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Mobile-first design</a:t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300"/>
              <a:t>The faster and more flexible PC UI is easy to learn after mastering the mobile interface.</a:t>
            </a:r>
            <a:endParaRPr b="1" sz="1300"/>
          </a:p>
        </p:txBody>
      </p:sp>
      <p:sp>
        <p:nvSpPr>
          <p:cNvPr id="457" name="Google Shape;457;p5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8" name="Google Shape;45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25" y="42169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5"/>
          <p:cNvSpPr/>
          <p:nvPr/>
        </p:nvSpPr>
        <p:spPr>
          <a:xfrm>
            <a:off x="7930682" y="109229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Options and information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0" name="Google Shape;460;p55"/>
          <p:cNvCxnSpPr>
            <a:stCxn id="459" idx="2"/>
            <a:endCxn id="461" idx="3"/>
          </p:cNvCxnSpPr>
          <p:nvPr/>
        </p:nvCxnSpPr>
        <p:spPr>
          <a:xfrm rot="10800000">
            <a:off x="7550282" y="404129"/>
            <a:ext cx="3804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55"/>
          <p:cNvSpPr/>
          <p:nvPr/>
        </p:nvSpPr>
        <p:spPr>
          <a:xfrm>
            <a:off x="3297107" y="98862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Dark mode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toggle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3" name="Google Shape;463;p55"/>
          <p:cNvCxnSpPr>
            <a:stCxn id="453" idx="3"/>
            <a:endCxn id="464" idx="2"/>
          </p:cNvCxnSpPr>
          <p:nvPr/>
        </p:nvCxnSpPr>
        <p:spPr>
          <a:xfrm>
            <a:off x="7930675" y="2257961"/>
            <a:ext cx="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55"/>
          <p:cNvSpPr/>
          <p:nvPr/>
        </p:nvSpPr>
        <p:spPr>
          <a:xfrm>
            <a:off x="3297107" y="876000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Active layer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indicator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55"/>
          <p:cNvSpPr/>
          <p:nvPr/>
        </p:nvSpPr>
        <p:spPr>
          <a:xfrm>
            <a:off x="5677825" y="779625"/>
            <a:ext cx="1056900" cy="1440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7" name="Google Shape;467;p55"/>
          <p:cNvCxnSpPr>
            <a:stCxn id="466" idx="0"/>
            <a:endCxn id="465" idx="0"/>
          </p:cNvCxnSpPr>
          <p:nvPr/>
        </p:nvCxnSpPr>
        <p:spPr>
          <a:xfrm rot="5400000">
            <a:off x="5145775" y="110325"/>
            <a:ext cx="391200" cy="1729800"/>
          </a:xfrm>
          <a:prstGeom prst="bentConnector4">
            <a:avLst>
              <a:gd fmla="val -230" name="adj1"/>
              <a:gd fmla="val 88302" name="adj2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55"/>
          <p:cNvSpPr/>
          <p:nvPr/>
        </p:nvSpPr>
        <p:spPr>
          <a:xfrm>
            <a:off x="4789425" y="3867285"/>
            <a:ext cx="2808000" cy="3936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55"/>
          <p:cNvSpPr/>
          <p:nvPr/>
        </p:nvSpPr>
        <p:spPr>
          <a:xfrm>
            <a:off x="4833650" y="148825"/>
            <a:ext cx="548700" cy="4941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0" name="Google Shape;470;p55"/>
          <p:cNvCxnSpPr>
            <a:stCxn id="462" idx="0"/>
            <a:endCxn id="469" idx="1"/>
          </p:cNvCxnSpPr>
          <p:nvPr/>
        </p:nvCxnSpPr>
        <p:spPr>
          <a:xfrm>
            <a:off x="4476407" y="393762"/>
            <a:ext cx="3573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55"/>
          <p:cNvSpPr/>
          <p:nvPr/>
        </p:nvSpPr>
        <p:spPr>
          <a:xfrm>
            <a:off x="3297107" y="2847750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Layer selector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2" name="Google Shape;472;p55"/>
          <p:cNvCxnSpPr>
            <a:stCxn id="471" idx="0"/>
            <a:endCxn id="468" idx="1"/>
          </p:cNvCxnSpPr>
          <p:nvPr/>
        </p:nvCxnSpPr>
        <p:spPr>
          <a:xfrm>
            <a:off x="4476407" y="3142650"/>
            <a:ext cx="312900" cy="921300"/>
          </a:xfrm>
          <a:prstGeom prst="bentConnector3">
            <a:avLst>
              <a:gd fmla="val 65841" name="adj1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Google Shape;473;p55"/>
          <p:cNvSpPr/>
          <p:nvPr/>
        </p:nvSpPr>
        <p:spPr>
          <a:xfrm>
            <a:off x="3297107" y="3627150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Paint/Erase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toggle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55"/>
          <p:cNvSpPr/>
          <p:nvPr/>
        </p:nvSpPr>
        <p:spPr>
          <a:xfrm>
            <a:off x="5382350" y="4352040"/>
            <a:ext cx="656400" cy="643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5" name="Google Shape;475;p55"/>
          <p:cNvCxnSpPr>
            <a:stCxn id="473" idx="0"/>
          </p:cNvCxnSpPr>
          <p:nvPr/>
        </p:nvCxnSpPr>
        <p:spPr>
          <a:xfrm>
            <a:off x="4476407" y="3922050"/>
            <a:ext cx="123900" cy="462900"/>
          </a:xfrm>
          <a:prstGeom prst="bentConnector2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55"/>
          <p:cNvSpPr/>
          <p:nvPr/>
        </p:nvSpPr>
        <p:spPr>
          <a:xfrm>
            <a:off x="3297107" y="4385075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Undo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55"/>
          <p:cNvSpPr/>
          <p:nvPr/>
        </p:nvSpPr>
        <p:spPr>
          <a:xfrm>
            <a:off x="4810132" y="4502703"/>
            <a:ext cx="357300" cy="3573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4572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8" name="Google Shape;478;p55"/>
          <p:cNvCxnSpPr>
            <a:stCxn id="477" idx="1"/>
            <a:endCxn id="476" idx="0"/>
          </p:cNvCxnSpPr>
          <p:nvPr/>
        </p:nvCxnSpPr>
        <p:spPr>
          <a:xfrm rot="10800000">
            <a:off x="4476532" y="4679853"/>
            <a:ext cx="333600" cy="1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55"/>
          <p:cNvSpPr/>
          <p:nvPr/>
        </p:nvSpPr>
        <p:spPr>
          <a:xfrm>
            <a:off x="7001550" y="129775"/>
            <a:ext cx="548700" cy="5487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55"/>
          <p:cNvSpPr/>
          <p:nvPr/>
        </p:nvSpPr>
        <p:spPr>
          <a:xfrm>
            <a:off x="7229778" y="4502703"/>
            <a:ext cx="357300" cy="3573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4572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55"/>
          <p:cNvSpPr/>
          <p:nvPr/>
        </p:nvSpPr>
        <p:spPr>
          <a:xfrm>
            <a:off x="6360343" y="4362400"/>
            <a:ext cx="656400" cy="643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55"/>
          <p:cNvSpPr/>
          <p:nvPr/>
        </p:nvSpPr>
        <p:spPr>
          <a:xfrm>
            <a:off x="7930682" y="4385079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Redo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55"/>
          <p:cNvSpPr/>
          <p:nvPr/>
        </p:nvSpPr>
        <p:spPr>
          <a:xfrm>
            <a:off x="7930682" y="3627154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I/O contact menu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3" name="Google Shape;483;p55"/>
          <p:cNvCxnSpPr>
            <a:stCxn id="479" idx="3"/>
            <a:endCxn id="481" idx="2"/>
          </p:cNvCxnSpPr>
          <p:nvPr/>
        </p:nvCxnSpPr>
        <p:spPr>
          <a:xfrm flipH="1" rot="10800000">
            <a:off x="7587078" y="4679853"/>
            <a:ext cx="343500" cy="1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55"/>
          <p:cNvCxnSpPr>
            <a:stCxn id="480" idx="3"/>
          </p:cNvCxnSpPr>
          <p:nvPr/>
        </p:nvCxnSpPr>
        <p:spPr>
          <a:xfrm flipH="1" rot="10800000">
            <a:off x="7016743" y="4368700"/>
            <a:ext cx="749100" cy="315600"/>
          </a:xfrm>
          <a:prstGeom prst="bentConnector3">
            <a:avLst>
              <a:gd fmla="val 16033" name="adj1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55"/>
          <p:cNvCxnSpPr>
            <a:stCxn id="482" idx="2"/>
          </p:cNvCxnSpPr>
          <p:nvPr/>
        </p:nvCxnSpPr>
        <p:spPr>
          <a:xfrm flipH="1">
            <a:off x="7747682" y="3922054"/>
            <a:ext cx="183000" cy="462900"/>
          </a:xfrm>
          <a:prstGeom prst="bentConnector2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55"/>
          <p:cNvCxnSpPr>
            <a:stCxn id="474" idx="1"/>
          </p:cNvCxnSpPr>
          <p:nvPr/>
        </p:nvCxnSpPr>
        <p:spPr>
          <a:xfrm rot="10800000">
            <a:off x="4590050" y="4374540"/>
            <a:ext cx="792300" cy="299400"/>
          </a:xfrm>
          <a:prstGeom prst="bentConnector3">
            <a:avLst>
              <a:gd fmla="val 12461" name="adj1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55"/>
          <p:cNvSpPr/>
          <p:nvPr/>
        </p:nvSpPr>
        <p:spPr>
          <a:xfrm>
            <a:off x="7930682" y="1963054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Canvas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55"/>
          <p:cNvSpPr/>
          <p:nvPr/>
        </p:nvSpPr>
        <p:spPr>
          <a:xfrm>
            <a:off x="7926532" y="586828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Add/Remove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Columns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8" name="Google Shape;488;p55"/>
          <p:cNvCxnSpPr>
            <a:stCxn id="487" idx="2"/>
            <a:endCxn id="489" idx="3"/>
          </p:cNvCxnSpPr>
          <p:nvPr/>
        </p:nvCxnSpPr>
        <p:spPr>
          <a:xfrm rot="10800000">
            <a:off x="7410232" y="879928"/>
            <a:ext cx="516300" cy="18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55"/>
          <p:cNvSpPr/>
          <p:nvPr/>
        </p:nvSpPr>
        <p:spPr>
          <a:xfrm>
            <a:off x="3292957" y="591813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Add/Remove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Rows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55"/>
          <p:cNvSpPr/>
          <p:nvPr/>
        </p:nvSpPr>
        <p:spPr>
          <a:xfrm>
            <a:off x="4978350" y="638300"/>
            <a:ext cx="986400" cy="4941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2" name="Google Shape;492;p55"/>
          <p:cNvCxnSpPr>
            <a:stCxn id="490" idx="0"/>
            <a:endCxn id="491" idx="1"/>
          </p:cNvCxnSpPr>
          <p:nvPr/>
        </p:nvCxnSpPr>
        <p:spPr>
          <a:xfrm flipH="1" rot="10800000">
            <a:off x="4472257" y="885213"/>
            <a:ext cx="506100" cy="1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55"/>
          <p:cNvSpPr/>
          <p:nvPr/>
        </p:nvSpPr>
        <p:spPr>
          <a:xfrm>
            <a:off x="6423775" y="632750"/>
            <a:ext cx="986400" cy="4941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55"/>
          <p:cNvSpPr/>
          <p:nvPr/>
        </p:nvSpPr>
        <p:spPr>
          <a:xfrm>
            <a:off x="4795400" y="1196150"/>
            <a:ext cx="2808000" cy="5487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55"/>
          <p:cNvSpPr/>
          <p:nvPr/>
        </p:nvSpPr>
        <p:spPr>
          <a:xfrm>
            <a:off x="3292957" y="1302725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Shift entire grid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5" name="Google Shape;495;p55"/>
          <p:cNvCxnSpPr>
            <a:stCxn id="494" idx="0"/>
            <a:endCxn id="493" idx="1"/>
          </p:cNvCxnSpPr>
          <p:nvPr/>
        </p:nvCxnSpPr>
        <p:spPr>
          <a:xfrm flipH="1" rot="10800000">
            <a:off x="4472257" y="1470425"/>
            <a:ext cx="323100" cy="127200"/>
          </a:xfrm>
          <a:prstGeom prst="bentConnector3">
            <a:avLst>
              <a:gd fmla="val 50008" name="adj1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55"/>
          <p:cNvSpPr/>
          <p:nvPr/>
        </p:nvSpPr>
        <p:spPr>
          <a:xfrm>
            <a:off x="4743675" y="1838100"/>
            <a:ext cx="2911500" cy="26646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55"/>
          <p:cNvSpPr/>
          <p:nvPr/>
        </p:nvSpPr>
        <p:spPr>
          <a:xfrm>
            <a:off x="3297107" y="2251581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Generate &amp; View Truth Table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8" name="Google Shape;498;p55"/>
          <p:cNvCxnSpPr>
            <a:stCxn id="497" idx="0"/>
          </p:cNvCxnSpPr>
          <p:nvPr/>
        </p:nvCxnSpPr>
        <p:spPr>
          <a:xfrm>
            <a:off x="4476407" y="2546481"/>
            <a:ext cx="261600" cy="6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625" y="3811150"/>
            <a:ext cx="4458725" cy="13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6975" y="12350"/>
            <a:ext cx="3730025" cy="37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8288" y="12338"/>
            <a:ext cx="3730025" cy="37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Analysis</a:t>
            </a:r>
            <a:endParaRPr/>
          </a:p>
        </p:txBody>
      </p:sp>
      <p:sp>
        <p:nvSpPr>
          <p:cNvPr id="507" name="Google Shape;507;p56"/>
          <p:cNvSpPr txBox="1"/>
          <p:nvPr>
            <p:ph idx="1" type="body"/>
          </p:nvPr>
        </p:nvSpPr>
        <p:spPr>
          <a:xfrm>
            <a:off x="105075" y="1465800"/>
            <a:ext cx="3061500" cy="25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Stixu</a:t>
            </a:r>
            <a:r>
              <a:rPr lang="en" sz="1300"/>
              <a:t> produces 1 of 7 possible outputs for each input vector: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0 –</a:t>
            </a:r>
            <a:r>
              <a:rPr lang="en" sz="1300"/>
              <a:t> Logical low (V</a:t>
            </a:r>
            <a:r>
              <a:rPr baseline="-25000" lang="en" sz="1300"/>
              <a:t>SS  </a:t>
            </a:r>
            <a:r>
              <a:rPr lang="en" sz="1300"/>
              <a:t>/ GND)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1 – </a:t>
            </a:r>
            <a:r>
              <a:rPr lang="en" sz="1300"/>
              <a:t> Logical high (V</a:t>
            </a:r>
            <a:r>
              <a:rPr baseline="-25000" lang="en" sz="1300"/>
              <a:t>DD </a:t>
            </a:r>
            <a:r>
              <a:rPr lang="en" sz="1300"/>
              <a:t>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Z –</a:t>
            </a:r>
            <a:r>
              <a:rPr lang="en" sz="1300"/>
              <a:t> Floating (high impedance)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X –</a:t>
            </a:r>
            <a:r>
              <a:rPr lang="en" sz="1300"/>
              <a:t> Indeterminate (short-circuit)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L – </a:t>
            </a:r>
            <a:r>
              <a:rPr lang="en" sz="1300"/>
              <a:t> Unstable logic low (floating)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H –</a:t>
            </a:r>
            <a:r>
              <a:rPr lang="en" sz="1300"/>
              <a:t> Unstable logic high (floating)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U –</a:t>
            </a:r>
            <a:r>
              <a:rPr lang="en" sz="1300"/>
              <a:t> Unknown (no short-circuit)</a:t>
            </a:r>
            <a:endParaRPr sz="1300"/>
          </a:p>
        </p:txBody>
      </p:sp>
      <p:sp>
        <p:nvSpPr>
          <p:cNvPr id="508" name="Google Shape;508;p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9" name="Google Shape;50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825" y="42169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6"/>
          <p:cNvSpPr/>
          <p:nvPr/>
        </p:nvSpPr>
        <p:spPr>
          <a:xfrm>
            <a:off x="6032500" y="4051603"/>
            <a:ext cx="1016100" cy="2685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56"/>
          <p:cNvSpPr/>
          <p:nvPr/>
        </p:nvSpPr>
        <p:spPr>
          <a:xfrm>
            <a:off x="7870250" y="2730950"/>
            <a:ext cx="1272300" cy="953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Tap an output value to see the signal path!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2" name="Google Shape;512;p56"/>
          <p:cNvCxnSpPr>
            <a:stCxn id="511" idx="1"/>
            <a:endCxn id="510" idx="3"/>
          </p:cNvCxnSpPr>
          <p:nvPr/>
        </p:nvCxnSpPr>
        <p:spPr>
          <a:xfrm rot="5400000">
            <a:off x="7526750" y="3206300"/>
            <a:ext cx="501600" cy="1457700"/>
          </a:xfrm>
          <a:prstGeom prst="bentConnector2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Hypergraph Model</a:t>
            </a:r>
            <a:endParaRPr baseline="30000"/>
          </a:p>
        </p:txBody>
      </p:sp>
      <p:sp>
        <p:nvSpPr>
          <p:cNvPr id="518" name="Google Shape;518;p5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57"/>
          <p:cNvSpPr txBox="1"/>
          <p:nvPr>
            <p:ph idx="1" type="body"/>
          </p:nvPr>
        </p:nvSpPr>
        <p:spPr>
          <a:xfrm>
            <a:off x="471900" y="1686000"/>
            <a:ext cx="8222100" cy="3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Stixu models stick diagrams as hypergraphs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A generalization of traditional graphs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Hyperedges can be connected to multiple vertices (i.e., nodes)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Vertices are individual primitive elements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VDD, GND, inputs, outputs, transistor gate/source/node terminals, LO, and HI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Hyperedges are nets of primitive elements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Output values are found by testing paths from LO/HI to output vertices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LO and HI are distinct from GND and VDD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>
                <a:solidFill>
                  <a:schemeClr val="dk2"/>
                </a:solidFill>
              </a:rPr>
              <a:t>Not visible on the stick diagram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20" name="Google Shape;5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455" y="1512375"/>
            <a:ext cx="3338633" cy="362937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8"/>
          <p:cNvSpPr/>
          <p:nvPr/>
        </p:nvSpPr>
        <p:spPr>
          <a:xfrm>
            <a:off x="7161825" y="4183775"/>
            <a:ext cx="1982100" cy="95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7" name="Google Shape;527;p58"/>
          <p:cNvPicPr preferRelativeResize="0"/>
          <p:nvPr/>
        </p:nvPicPr>
        <p:blipFill rotWithShape="1">
          <a:blip r:embed="rId4">
            <a:alphaModFix/>
          </a:blip>
          <a:srcRect b="25141" l="58424" r="9480" t="15784"/>
          <a:stretch/>
        </p:blipFill>
        <p:spPr>
          <a:xfrm>
            <a:off x="7482875" y="1512375"/>
            <a:ext cx="1661125" cy="3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8"/>
          <p:cNvPicPr preferRelativeResize="0"/>
          <p:nvPr/>
        </p:nvPicPr>
        <p:blipFill rotWithShape="1">
          <a:blip r:embed="rId4">
            <a:alphaModFix/>
          </a:blip>
          <a:srcRect b="5211" l="12532" r="68048" t="5238"/>
          <a:stretch/>
        </p:blipFill>
        <p:spPr>
          <a:xfrm>
            <a:off x="6690875" y="1512375"/>
            <a:ext cx="792000" cy="36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8"/>
          <p:cNvSpPr txBox="1"/>
          <p:nvPr/>
        </p:nvSpPr>
        <p:spPr>
          <a:xfrm>
            <a:off x="7482104" y="4695636"/>
            <a:ext cx="148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(A = 1, B = 1)</a:t>
            </a:r>
            <a:endParaRPr sz="1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0" name="Google Shape;530;p58"/>
          <p:cNvCxnSpPr/>
          <p:nvPr/>
        </p:nvCxnSpPr>
        <p:spPr>
          <a:xfrm flipH="1" rot="10800000">
            <a:off x="6221400" y="1844725"/>
            <a:ext cx="663000" cy="1591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p58"/>
          <p:cNvCxnSpPr/>
          <p:nvPr/>
        </p:nvCxnSpPr>
        <p:spPr>
          <a:xfrm flipH="1" rot="10800000">
            <a:off x="6217059" y="1852441"/>
            <a:ext cx="663000" cy="1591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p58"/>
          <p:cNvCxnSpPr/>
          <p:nvPr/>
        </p:nvCxnSpPr>
        <p:spPr>
          <a:xfrm>
            <a:off x="3448300" y="3412125"/>
            <a:ext cx="4352400" cy="337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58"/>
          <p:cNvCxnSpPr/>
          <p:nvPr/>
        </p:nvCxnSpPr>
        <p:spPr>
          <a:xfrm>
            <a:off x="3448300" y="3412125"/>
            <a:ext cx="4352400" cy="337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58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Hypergraph Model Visualized</a:t>
            </a:r>
            <a:endParaRPr baseline="30000"/>
          </a:p>
        </p:txBody>
      </p:sp>
      <p:sp>
        <p:nvSpPr>
          <p:cNvPr id="535" name="Google Shape;535;p5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6" name="Google Shape;53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8"/>
          <p:cNvPicPr preferRelativeResize="0"/>
          <p:nvPr/>
        </p:nvPicPr>
        <p:blipFill rotWithShape="1">
          <a:blip r:embed="rId6">
            <a:alphaModFix/>
          </a:blip>
          <a:srcRect b="69591" l="0" r="58317" t="0"/>
          <a:stretch/>
        </p:blipFill>
        <p:spPr>
          <a:xfrm>
            <a:off x="-1" y="2725825"/>
            <a:ext cx="2902676" cy="120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8" name="Google Shape;538;p58"/>
          <p:cNvCxnSpPr/>
          <p:nvPr/>
        </p:nvCxnSpPr>
        <p:spPr>
          <a:xfrm flipH="1" rot="10800000">
            <a:off x="3460350" y="2254675"/>
            <a:ext cx="4810800" cy="1591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9" name="Google Shape;539;p58"/>
          <p:cNvCxnSpPr/>
          <p:nvPr/>
        </p:nvCxnSpPr>
        <p:spPr>
          <a:xfrm flipH="1" rot="10800000">
            <a:off x="3460350" y="2254675"/>
            <a:ext cx="4810800" cy="1591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58"/>
          <p:cNvCxnSpPr/>
          <p:nvPr/>
        </p:nvCxnSpPr>
        <p:spPr>
          <a:xfrm flipH="1" rot="10800000">
            <a:off x="3460350" y="4473000"/>
            <a:ext cx="3665400" cy="4419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" name="Google Shape;541;p58"/>
          <p:cNvCxnSpPr/>
          <p:nvPr/>
        </p:nvCxnSpPr>
        <p:spPr>
          <a:xfrm flipH="1" rot="10800000">
            <a:off x="3460350" y="4473000"/>
            <a:ext cx="3665400" cy="441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2" name="Google Shape;542;p58"/>
          <p:cNvCxnSpPr/>
          <p:nvPr/>
        </p:nvCxnSpPr>
        <p:spPr>
          <a:xfrm>
            <a:off x="3460350" y="1880875"/>
            <a:ext cx="4858800" cy="12057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3" name="Google Shape;543;p58"/>
          <p:cNvCxnSpPr/>
          <p:nvPr/>
        </p:nvCxnSpPr>
        <p:spPr>
          <a:xfrm>
            <a:off x="3460350" y="1880875"/>
            <a:ext cx="4858800" cy="1205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4" name="Google Shape;544;p58"/>
          <p:cNvSpPr/>
          <p:nvPr/>
        </p:nvSpPr>
        <p:spPr>
          <a:xfrm>
            <a:off x="6245514" y="4731796"/>
            <a:ext cx="7920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58"/>
          <p:cNvSpPr/>
          <p:nvPr/>
        </p:nvSpPr>
        <p:spPr>
          <a:xfrm rot="3482990">
            <a:off x="7213681" y="2286975"/>
            <a:ext cx="791978" cy="39349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rgbClr val="FAFAFA"/>
                </a:solidFill>
              </a:rPr>
              <a:t>What does this contribute?</a:t>
            </a:r>
            <a:endParaRPr i="1" sz="3700">
              <a:solidFill>
                <a:srgbClr val="FAFAFA"/>
              </a:solidFill>
            </a:endParaRPr>
          </a:p>
        </p:txBody>
      </p:sp>
      <p:sp>
        <p:nvSpPr>
          <p:cNvPr id="551" name="Google Shape;551;p5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2" name="Google Shape;5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0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Point?</a:t>
            </a:r>
            <a:endParaRPr baseline="30000"/>
          </a:p>
        </p:txBody>
      </p:sp>
      <p:sp>
        <p:nvSpPr>
          <p:cNvPr id="558" name="Google Shape;558;p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9" name="Google Shape;5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0"/>
          <p:cNvSpPr txBox="1"/>
          <p:nvPr>
            <p:ph idx="1" type="body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Possibly the only free and publicly available stick diagramming tool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Prior stick diagramming tools in the literature are ~40 years old and not publicly available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A free and public tool contributes to the growing “open source silicon” movement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Useful in the classroom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Students can easily experiment and gain intuition for stick diagrams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Instructors can quickly validate diagram correctness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Useful for publications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Authors can quickly illustrate, validate, and share circuit topologies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Easier than using general drawing software such as MS Paint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rgbClr val="FAFAFA"/>
                </a:solidFill>
              </a:rPr>
              <a:t>Tests and Limitations</a:t>
            </a:r>
            <a:endParaRPr i="1" sz="3700">
              <a:solidFill>
                <a:srgbClr val="FAFAFA"/>
              </a:solidFill>
            </a:endParaRPr>
          </a:p>
        </p:txBody>
      </p:sp>
      <p:sp>
        <p:nvSpPr>
          <p:cNvPr id="566" name="Google Shape;566;p6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7" name="Google Shape;5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2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Testbench</a:t>
            </a:r>
            <a:endParaRPr baseline="30000"/>
          </a:p>
        </p:txBody>
      </p:sp>
      <p:sp>
        <p:nvSpPr>
          <p:cNvPr id="573" name="Google Shape;573;p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4" name="Google Shape;5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2"/>
          <p:cNvSpPr txBox="1"/>
          <p:nvPr>
            <p:ph idx="1" type="body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All testbench cases can be seen at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https://stixu.io/test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51 different circuit topology test cases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>
                <a:solidFill>
                  <a:schemeClr val="dk2"/>
                </a:solidFill>
              </a:rPr>
              <a:t>4 rotations * 2 reflections = 8 tests per topology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8 UI interaction tests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>
                <a:solidFill>
                  <a:schemeClr val="dk2"/>
                </a:solidFill>
              </a:rPr>
              <a:t>Dark mode toggle, add/remove terminals, etc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1 “always fail” test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>
                <a:solidFill>
                  <a:schemeClr val="dk2"/>
                </a:solidFill>
              </a:rPr>
              <a:t>Validates the testbench itself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Tested topologies range from a 5-stage inverter to a D flip-flop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76" name="Google Shape;57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4875" y="1824650"/>
            <a:ext cx="2097376" cy="2097376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2"/>
          <p:cNvSpPr txBox="1"/>
          <p:nvPr/>
        </p:nvSpPr>
        <p:spPr>
          <a:xfrm>
            <a:off x="7013775" y="3913607"/>
            <a:ext cx="20196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Test 25: D latch</a:t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3"/>
          <p:cNvSpPr txBox="1"/>
          <p:nvPr>
            <p:ph idx="1" type="body"/>
          </p:nvPr>
        </p:nvSpPr>
        <p:spPr>
          <a:xfrm>
            <a:off x="471900" y="1686000"/>
            <a:ext cx="82221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Floating gate analysis has O(2</a:t>
            </a:r>
            <a:r>
              <a:rPr baseline="30000" lang="en" sz="1700">
                <a:solidFill>
                  <a:schemeClr val="dk2"/>
                </a:solidFill>
              </a:rPr>
              <a:t>N</a:t>
            </a:r>
            <a:r>
              <a:rPr lang="en" sz="1700">
                <a:solidFill>
                  <a:schemeClr val="dk2"/>
                </a:solidFill>
              </a:rPr>
              <a:t>) time complexity</a:t>
            </a:r>
            <a:endParaRPr sz="17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Scales with the number of floating gates (N)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The problem reduces to the NP-Complete “BSAT” problem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This is </a:t>
            </a:r>
            <a:r>
              <a:rPr i="1" lang="en" sz="1300">
                <a:solidFill>
                  <a:schemeClr val="dk2"/>
                </a:solidFill>
              </a:rPr>
              <a:t>intrinsic</a:t>
            </a:r>
            <a:r>
              <a:rPr lang="en" sz="1300">
                <a:solidFill>
                  <a:schemeClr val="dk2"/>
                </a:solidFill>
              </a:rPr>
              <a:t> to the task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Perhaps heuristic approaches can be applied in constrained cases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Only static analysis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Purely digital – no consideration of analog effects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Difficult to rigorously validate the algorithm</a:t>
            </a:r>
            <a:endParaRPr sz="17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Currently only empirically validated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Rigorous examination may be the topic of a future paper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583" name="Google Shape;583;p63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 baseline="30000"/>
          </a:p>
        </p:txBody>
      </p:sp>
      <p:sp>
        <p:nvSpPr>
          <p:cNvPr id="584" name="Google Shape;584;p6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5" name="Google Shape;5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3"/>
          <p:cNvSpPr txBox="1"/>
          <p:nvPr/>
        </p:nvSpPr>
        <p:spPr>
          <a:xfrm>
            <a:off x="6655100" y="3922684"/>
            <a:ext cx="24171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Complex topologies with several floating gates take a significant amount of time to analyze.</a:t>
            </a:r>
            <a:br>
              <a:rPr i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(Test 54, ~2s runtime)</a:t>
            </a:r>
            <a:endParaRPr i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7" name="Google Shape;58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5062" y="1525762"/>
            <a:ext cx="2417188" cy="241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Topological “Stick” Diagrams</a:t>
            </a:r>
            <a:endParaRPr baseline="30000"/>
          </a:p>
        </p:txBody>
      </p:sp>
      <p:sp>
        <p:nvSpPr>
          <p:cNvPr id="160" name="Google Shape;160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00" y="1901225"/>
            <a:ext cx="3572700" cy="208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4651" y="1566185"/>
            <a:ext cx="2738899" cy="271076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/>
        </p:nvSpPr>
        <p:spPr>
          <a:xfrm>
            <a:off x="471900" y="4282225"/>
            <a:ext cx="36243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freehand monochrome stick diagram from J.D. Williams’s 1977 thesis</a:t>
            </a:r>
            <a:r>
              <a:rPr baseline="30000"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5192250" y="4282225"/>
            <a:ext cx="39237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same stick diagram redrawn with color-coding.</a:t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(¬C and f are relabeled as D and Y, respectively.)</a:t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rgbClr val="FAFAFA"/>
                </a:solidFill>
              </a:rPr>
              <a:t>Next Steps</a:t>
            </a:r>
            <a:endParaRPr i="1" sz="3700">
              <a:solidFill>
                <a:srgbClr val="FAFAFA"/>
              </a:solidFill>
            </a:endParaRPr>
          </a:p>
        </p:txBody>
      </p:sp>
      <p:sp>
        <p:nvSpPr>
          <p:cNvPr id="593" name="Google Shape;593;p6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4" name="Google Shape;59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5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Development Goals</a:t>
            </a:r>
            <a:endParaRPr baseline="30000"/>
          </a:p>
        </p:txBody>
      </p:sp>
      <p:sp>
        <p:nvSpPr>
          <p:cNvPr id="600" name="Google Shape;600;p6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1" name="Google Shape;60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5"/>
          <p:cNvSpPr txBox="1"/>
          <p:nvPr>
            <p:ph idx="1" type="body"/>
          </p:nvPr>
        </p:nvSpPr>
        <p:spPr>
          <a:xfrm>
            <a:off x="471900" y="1686000"/>
            <a:ext cx="8222100" cy="3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Classroom integration features</a:t>
            </a:r>
            <a:endParaRPr sz="17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Homework assignment, submission, grading, etc.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Improved diagram saving/sharing/loading</a:t>
            </a:r>
            <a:endParaRPr sz="17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Currently only implemented by encoding circuit as a QR code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Modular design</a:t>
            </a:r>
            <a:endParaRPr sz="17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Use pre-made diagrams as black box modules for more complex, large-scale designs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Interoperability</a:t>
            </a:r>
            <a:endParaRPr sz="17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HDL generation, Magic layout generation</a:t>
            </a:r>
            <a:br>
              <a:rPr lang="en" sz="17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Area estimation, logical/electrical effort computation, and more!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6"/>
          <p:cNvSpPr txBox="1"/>
          <p:nvPr>
            <p:ph type="title"/>
          </p:nvPr>
        </p:nvSpPr>
        <p:spPr>
          <a:xfrm>
            <a:off x="0" y="36750"/>
            <a:ext cx="3274800" cy="7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you!</a:t>
            </a:r>
            <a:endParaRPr sz="3000"/>
          </a:p>
        </p:txBody>
      </p:sp>
      <p:sp>
        <p:nvSpPr>
          <p:cNvPr id="608" name="Google Shape;608;p66"/>
          <p:cNvSpPr txBox="1"/>
          <p:nvPr>
            <p:ph idx="1" type="body"/>
          </p:nvPr>
        </p:nvSpPr>
        <p:spPr>
          <a:xfrm>
            <a:off x="181975" y="1748150"/>
            <a:ext cx="3048600" cy="15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Nicholas Overacker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Kitami Institute of Technology (Master’s Year 2)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Oklahoma State University (B.S.)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nick.overacker@okstate.edu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m3235380013@std.kitami-it.ac.jp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609" name="Google Shape;609;p6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0" name="Google Shape;61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3825" y="726175"/>
            <a:ext cx="3691149" cy="369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150" y="41955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617" name="Google Shape;617;p6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1] J. D. Williams, “Sticks–a new approach to lsi design,” Master’s thesis, Massachusetts Institute of Technology, June 1977.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[2] H. Watanabe, IC Layout Generation and Compaction Using Mathematical Optimization. PhD thesis, University of Rochester, 1984.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[3] J. D. Williams, “Sticks - a graphical compiler for high level lsl design,” in Managing Requirements Knowledge, International Workshop on, (Los Alamitos, CA, USA), p. 289, IEEE Computer Society, jun 1978.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[4] S. Trimberger, “The proposed sticks standard,” Tech. Rep. Technical Report 3880, California Institute of Technology, October 1980.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[5] N. Weste and D. Harris, CMOS VLSI Design: A Circuits and Systems Perspective. USA: Addison-Wesley Publishing Company, 4th ed., 2010.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[6] M. Terai, Y. Ajioka, T. Noda, M. Ozaki, T. Umeki, and K. Sato, “Symbolic layout system: Application results and functional improvements,” IEEE Transactions on Computer-Aided Design of Integrated Circuits and Systems, vol. 6, no. 3, pp. 346–354, 1987.</a:t>
            </a:r>
            <a:endParaRPr sz="800"/>
          </a:p>
        </p:txBody>
      </p:sp>
      <p:sp>
        <p:nvSpPr>
          <p:cNvPr id="618" name="Google Shape;618;p6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‹#›</a:t>
            </a:fld>
            <a:endParaRPr sz="1000"/>
          </a:p>
        </p:txBody>
      </p:sp>
      <p:sp>
        <p:nvSpPr>
          <p:cNvPr id="619" name="Google Shape;619;p6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[7] R.-D. Fiebrich, Y.-Z. Liao, G. M. Koppelman, and E. N. Adams, “Psi: A symbolic layout system,” IBM J. Res. Dev., vol. 28, pp. 572–580, 1984.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[8] P. Tol, “Colour schemes.” Available at https://personal.sron.nl/∼pault/data/colourschemes.pdf, 2021. Accessed: 2024/5/23.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[9] N. Overacker and M. Kobayashi, “Stickdiagrammer.” Available at https://github.com/NickOveracker/StickDiagrammer. Accessed: 2024/5/25.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[10] N. Overacker and M. Kobayashi, “Stixu testbench.” Available at https://stixu.io/test/. Accessed: 2024/5/25.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[11] M. Venn and U. Shaked, “Tiny tapeout.” Available at https://tinytapeout.com/. Accessed: 2024/5/24.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[12] U. Shaked, “Siliwiz.” Available at https://app.siliwiz.com. Accessed: 2024/5/24.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[13] “Vital sine.” Available at https://www.youtube.com/@VitalSine. Accessed: 2024/5/24.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about Stick Diagrams</a:t>
            </a:r>
            <a:endParaRPr baseline="30000"/>
          </a:p>
        </p:txBody>
      </p:sp>
      <p:sp>
        <p:nvSpPr>
          <p:cNvPr id="171" name="Google Shape;171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Stick diagrams are used to: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Visualize connections within an IC chip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Plan final layout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Estimate required die area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They are typically drawn freehand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Fast and easy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Length and width of lines don’t matter – only the relative positions of intersections!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But how can you validate a hand-drawn stick diagram?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471900" y="4658013"/>
            <a:ext cx="8222100" cy="5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[2] Ask me about this footnote during Q&amp;A!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9" name="Google Shape;179;p30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Validating Stick Diagrams</a:t>
            </a:r>
            <a:endParaRPr baseline="30000"/>
          </a:p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471900" y="1686000"/>
            <a:ext cx="40611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Stick diagrams can be complex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Visual inspection is error-prone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Fixing mistakes during final layout stage is difficult and time-consuming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>
                <a:solidFill>
                  <a:schemeClr val="accent3"/>
                </a:solidFill>
              </a:rPr>
              <a:t>Stixu</a:t>
            </a:r>
            <a:r>
              <a:rPr lang="en">
                <a:solidFill>
                  <a:schemeClr val="dk2"/>
                </a:solidFill>
              </a:rPr>
              <a:t> is a CAD tool for the VLSI topological abstraction stage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83" name="Google Shape;183;p30" title="Screenshot_20241114_202638_Instagram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756" y="1579318"/>
            <a:ext cx="4465643" cy="30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/>
        </p:nvSpPr>
        <p:spPr>
          <a:xfrm>
            <a:off x="4310100" y="4603225"/>
            <a:ext cx="4621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full adder stick diagram I drew &amp; photographed in 2017.</a:t>
            </a:r>
            <a:r>
              <a:rPr baseline="30000"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[2]</a:t>
            </a:r>
            <a:endParaRPr baseline="30000"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700">
                <a:solidFill>
                  <a:srgbClr val="FAFAFA"/>
                </a:solidFill>
              </a:rPr>
              <a:t>Live Demo:</a:t>
            </a:r>
            <a:r>
              <a:rPr i="1" lang="en" sz="3700">
                <a:solidFill>
                  <a:srgbClr val="FAFAFA"/>
                </a:solidFill>
              </a:rPr>
              <a:t>  </a:t>
            </a:r>
            <a:br>
              <a:rPr i="1" lang="en" sz="3700">
                <a:solidFill>
                  <a:srgbClr val="FAFAFA"/>
                </a:solidFill>
              </a:rPr>
            </a:br>
            <a:r>
              <a:rPr lang="en" sz="3700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https://stixu.io/?demo=1</a:t>
            </a:r>
            <a:endParaRPr sz="3700" u="sng">
              <a:solidFill>
                <a:schemeClr val="accent6"/>
              </a:solidFill>
            </a:endParaRPr>
          </a:p>
        </p:txBody>
      </p:sp>
      <p:sp>
        <p:nvSpPr>
          <p:cNvPr id="190" name="Google Shape;190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Runs in the web browser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Completely static </a:t>
            </a:r>
            <a:r>
              <a:rPr lang="en">
                <a:solidFill>
                  <a:schemeClr val="dk2"/>
                </a:solidFill>
              </a:rPr>
              <a:t>client-side execution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Can be hosted on a server, but this is not required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7" name="Google Shape;197;p32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Overview</a:t>
            </a:r>
            <a:endParaRPr baseline="30000"/>
          </a:p>
        </p:txBody>
      </p:sp>
      <p:sp>
        <p:nvSpPr>
          <p:cNvPr id="198" name="Google Shape;198;p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08475"/>
            <a:ext cx="5367476" cy="22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/>
          <p:nvPr/>
        </p:nvSpPr>
        <p:spPr>
          <a:xfrm rot="5400000">
            <a:off x="6822750" y="2992455"/>
            <a:ext cx="959100" cy="515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2"/>
          <p:cNvSpPr/>
          <p:nvPr/>
        </p:nvSpPr>
        <p:spPr>
          <a:xfrm>
            <a:off x="6366000" y="3824900"/>
            <a:ext cx="1872600" cy="1044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Web Browser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32"/>
          <p:cNvSpPr/>
          <p:nvPr/>
        </p:nvSpPr>
        <p:spPr>
          <a:xfrm>
            <a:off x="6663750" y="3866500"/>
            <a:ext cx="1277100" cy="64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HTML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Javascript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CSS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2"/>
          <p:cNvSpPr/>
          <p:nvPr/>
        </p:nvSpPr>
        <p:spPr>
          <a:xfrm>
            <a:off x="6406225" y="1634000"/>
            <a:ext cx="1784700" cy="1044576"/>
          </a:xfrm>
          <a:prstGeom prst="cloud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Static web server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(Optional)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rgbClr val="FAFAFA"/>
                </a:solidFill>
              </a:rPr>
              <a:t>Extending the Code: IRSIM</a:t>
            </a:r>
            <a:endParaRPr i="1" sz="3700">
              <a:solidFill>
                <a:srgbClr val="FAFAFA"/>
              </a:solidFill>
            </a:endParaRPr>
          </a:p>
        </p:txBody>
      </p:sp>
      <p:sp>
        <p:nvSpPr>
          <p:cNvPr id="210" name="Google Shape;210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211291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F20D5E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211291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F20D5E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